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82" r:id="rId2"/>
    <p:sldId id="256" r:id="rId3"/>
    <p:sldId id="280" r:id="rId4"/>
    <p:sldId id="284" r:id="rId5"/>
    <p:sldId id="285" r:id="rId6"/>
    <p:sldId id="286" r:id="rId7"/>
    <p:sldId id="257" r:id="rId8"/>
    <p:sldId id="262" r:id="rId9"/>
    <p:sldId id="287" r:id="rId10"/>
    <p:sldId id="258" r:id="rId11"/>
    <p:sldId id="281" r:id="rId12"/>
    <p:sldId id="261" r:id="rId13"/>
    <p:sldId id="263" r:id="rId14"/>
    <p:sldId id="264" r:id="rId15"/>
    <p:sldId id="265" r:id="rId16"/>
    <p:sldId id="266" r:id="rId17"/>
    <p:sldId id="267" r:id="rId18"/>
    <p:sldId id="289" r:id="rId19"/>
    <p:sldId id="277" r:id="rId20"/>
    <p:sldId id="279" r:id="rId21"/>
    <p:sldId id="268" r:id="rId22"/>
    <p:sldId id="269" r:id="rId23"/>
    <p:sldId id="270" r:id="rId24"/>
    <p:sldId id="271" r:id="rId25"/>
    <p:sldId id="272" r:id="rId26"/>
    <p:sldId id="273" r:id="rId27"/>
    <p:sldId id="274" r:id="rId28"/>
    <p:sldId id="275" r:id="rId29"/>
    <p:sldId id="276" r:id="rId30"/>
    <p:sldId id="283" r:id="rId3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9900"/>
    <a:srgbClr val="FF9900"/>
    <a:srgbClr val="66FFFF"/>
    <a:srgbClr val="CCCCFF"/>
    <a:srgbClr val="CC99FF"/>
    <a:srgbClr val="99CC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88099" autoAdjust="0"/>
  </p:normalViewPr>
  <p:slideViewPr>
    <p:cSldViewPr>
      <p:cViewPr varScale="1">
        <p:scale>
          <a:sx n="72" d="100"/>
          <a:sy n="72" d="100"/>
        </p:scale>
        <p:origin x="13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Thomas" userId="bad3e8880b184c17" providerId="LiveId" clId="{71919933-8AA0-431A-A901-8D9FE1565D0D}"/>
    <pc:docChg chg="modSld">
      <pc:chgData name="Jason Thomas" userId="bad3e8880b184c17" providerId="LiveId" clId="{71919933-8AA0-431A-A901-8D9FE1565D0D}" dt="2018-03-25T18:20:44.623" v="11" actId="1035"/>
      <pc:docMkLst>
        <pc:docMk/>
      </pc:docMkLst>
      <pc:sldChg chg="modSp">
        <pc:chgData name="Jason Thomas" userId="bad3e8880b184c17" providerId="LiveId" clId="{71919933-8AA0-431A-A901-8D9FE1565D0D}" dt="2018-03-25T18:20:44.623" v="11" actId="1035"/>
        <pc:sldMkLst>
          <pc:docMk/>
          <pc:sldMk cId="0" sldId="256"/>
        </pc:sldMkLst>
        <pc:spChg chg="mod">
          <ac:chgData name="Jason Thomas" userId="bad3e8880b184c17" providerId="LiveId" clId="{71919933-8AA0-431A-A901-8D9FE1565D0D}" dt="2018-03-25T18:20:44.623" v="11" actId="1035"/>
          <ac:spMkLst>
            <pc:docMk/>
            <pc:sldMk cId="0" sldId="256"/>
            <ac:spMk id="3075" creationId="{00000000-0000-0000-0000-000000000000}"/>
          </ac:spMkLst>
        </pc:spChg>
        <pc:picChg chg="mod">
          <ac:chgData name="Jason Thomas" userId="bad3e8880b184c17" providerId="LiveId" clId="{71919933-8AA0-431A-A901-8D9FE1565D0D}" dt="2018-03-25T18:20:33.424" v="8" actId="1038"/>
          <ac:picMkLst>
            <pc:docMk/>
            <pc:sldMk cId="0" sldId="256"/>
            <ac:picMk id="6148" creationId="{00000000-0000-0000-0000-000000000000}"/>
          </ac:picMkLst>
        </pc:picChg>
      </pc:sldChg>
      <pc:sldChg chg="modSp">
        <pc:chgData name="Jason Thomas" userId="bad3e8880b184c17" providerId="LiveId" clId="{71919933-8AA0-431A-A901-8D9FE1565D0D}" dt="2018-03-25T18:16:29.696" v="4" actId="1035"/>
        <pc:sldMkLst>
          <pc:docMk/>
          <pc:sldMk cId="0" sldId="261"/>
        </pc:sldMkLst>
        <pc:spChg chg="mod">
          <ac:chgData name="Jason Thomas" userId="bad3e8880b184c17" providerId="LiveId" clId="{71919933-8AA0-431A-A901-8D9FE1565D0D}" dt="2018-03-25T18:16:29.696" v="4" actId="1035"/>
          <ac:spMkLst>
            <pc:docMk/>
            <pc:sldMk cId="0" sldId="261"/>
            <ac:spMk id="13314" creationId="{00000000-0000-0000-0000-000000000000}"/>
          </ac:spMkLst>
        </pc:spChg>
      </pc:sldChg>
      <pc:sldChg chg="modSp">
        <pc:chgData name="Jason Thomas" userId="bad3e8880b184c17" providerId="LiveId" clId="{71919933-8AA0-431A-A901-8D9FE1565D0D}" dt="2018-03-25T18:20:24.652" v="6" actId="2711"/>
        <pc:sldMkLst>
          <pc:docMk/>
          <pc:sldMk cId="0" sldId="282"/>
        </pc:sldMkLst>
        <pc:spChg chg="mod">
          <ac:chgData name="Jason Thomas" userId="bad3e8880b184c17" providerId="LiveId" clId="{71919933-8AA0-431A-A901-8D9FE1565D0D}" dt="2018-03-25T18:20:24.652" v="6" actId="2711"/>
          <ac:spMkLst>
            <pc:docMk/>
            <pc:sldMk cId="0" sldId="282"/>
            <ac:spMk id="512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a:defRPr sz="1200"/>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2958" tIns="46479" rIns="92958" bIns="46479" rtlCol="0"/>
          <a:lstStyle>
            <a:lvl1pPr algn="r">
              <a:defRPr sz="1200"/>
            </a:lvl1pPr>
          </a:lstStyle>
          <a:p>
            <a:pPr>
              <a:defRPr/>
            </a:pPr>
            <a:fld id="{EC52303C-362F-4277-BA9A-EA45AC8116FF}" type="datetimeFigureOut">
              <a:rPr lang="en-US"/>
              <a:pPr>
                <a:defRPr/>
              </a:pPr>
              <a:t>3/25/2018</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958" tIns="46479" rIns="92958" bIns="4647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8" tIns="46479" rIns="92958" bIns="46479" rtlCol="0" anchor="b"/>
          <a:lstStyle>
            <a:lvl1pPr algn="r">
              <a:defRPr sz="1200"/>
            </a:lvl1pPr>
          </a:lstStyle>
          <a:p>
            <a:pPr>
              <a:defRPr/>
            </a:pPr>
            <a:fld id="{A4EDF04F-9AC4-4C8A-9CC8-7477C540D1E3}" type="slidenum">
              <a:rPr lang="en-US"/>
              <a:pPr>
                <a:defRPr/>
              </a:pPr>
              <a:t>‹#›</a:t>
            </a:fld>
            <a:endParaRPr lang="en-US"/>
          </a:p>
        </p:txBody>
      </p:sp>
    </p:spTree>
    <p:extLst>
      <p:ext uri="{BB962C8B-B14F-4D97-AF65-F5344CB8AC3E}">
        <p14:creationId xmlns:p14="http://schemas.microsoft.com/office/powerpoint/2010/main" val="364664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pPr>
              <a:defRPr/>
            </a:pPr>
            <a:fld id="{17A5109E-49B0-489C-9377-B13DFC0D7A45}" type="datetimeFigureOut">
              <a:rPr lang="en-US"/>
              <a:pPr>
                <a:defRPr/>
              </a:pPr>
              <a:t>3/25/2018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pPr>
              <a:defRPr/>
            </a:pPr>
            <a:fld id="{4A9B19CD-2E27-46AD-A172-01AB114357F4}" type="slidenum">
              <a:rPr lang="en-US"/>
              <a:pPr>
                <a:defRPr/>
              </a:pPr>
              <a:t>‹#›</a:t>
            </a:fld>
            <a:endParaRPr lang="en-US"/>
          </a:p>
        </p:txBody>
      </p:sp>
    </p:spTree>
    <p:extLst>
      <p:ext uri="{BB962C8B-B14F-4D97-AF65-F5344CB8AC3E}">
        <p14:creationId xmlns:p14="http://schemas.microsoft.com/office/powerpoint/2010/main" val="856369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BB37A8-7A0F-4B26-AA7C-91A785127382}"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Do)Concept Development: Identifying the Motif and Regular(repeated) pattern.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DC4F146-A7AC-40D8-AE86-327E01027724}" type="slidenum">
              <a:rPr lang="en-US" altLang="en-US" smtClean="0">
                <a:latin typeface="Arial" charset="0"/>
              </a:rPr>
              <a:pPr eaLnBrk="1" hangingPunct="1">
                <a:spcBef>
                  <a:spcPct val="0"/>
                </a:spcBef>
              </a:pPr>
              <a:t>14</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Do)Concept Development: Identifying the Motifs and Alternating pattern.</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61C60A-9721-49CD-96A3-A0FC6A69E556}"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Do)Concept Development: Identifying the rhythm and the movement. What direction does your eye move? Select student to come up to point at image.</a:t>
            </a:r>
          </a:p>
          <a:p>
            <a:pPr eaLnBrk="1" hangingPunct="1"/>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895677-8134-4F2F-AB9A-AE5B5F26A72D}" type="slidenum">
              <a:rPr lang="en-US" altLang="en-US" smtClean="0">
                <a:latin typeface="Arial" charset="0"/>
              </a:rPr>
              <a:pPr eaLnBrk="1" hangingPunct="1">
                <a:spcBef>
                  <a:spcPct val="0"/>
                </a:spcBef>
              </a:pPr>
              <a:t>16</a:t>
            </a:fld>
            <a:endParaRPr lang="en-US"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Concept Development: Identifying the Motif and Rhythm.</a:t>
            </a:r>
          </a:p>
          <a:p>
            <a:pPr eaLnBrk="1" hangingPunct="1"/>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3BF530-C225-4DAC-A335-B108ED5DDAEA}" type="slidenum">
              <a:rPr lang="en-US" altLang="en-US" smtClean="0">
                <a:latin typeface="Arial" charset="0"/>
              </a:rPr>
              <a:pPr eaLnBrk="1" hangingPunct="1">
                <a:spcBef>
                  <a:spcPct val="0"/>
                </a:spcBef>
              </a:pPr>
              <a:t>17</a:t>
            </a:fld>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 Do)Concept Development: Underline “movement” and “illusion of motion” and “cause the eye to move”. </a:t>
            </a:r>
            <a:r>
              <a:rPr lang="en-US" altLang="en-US">
                <a:sym typeface="Wingdings" pitchFamily="2" charset="2"/>
              </a:rPr>
              <a:t>----Key vocab to understanding movement. </a:t>
            </a:r>
          </a:p>
          <a:p>
            <a:pPr eaLnBrk="1" hangingPunct="1">
              <a:spcBef>
                <a:spcPct val="0"/>
              </a:spcBef>
            </a:pPr>
            <a:r>
              <a:rPr lang="en-US" altLang="en-US"/>
              <a:t>People or things may look like they are moving in the artwork, but if there are no people or things, this can also mean how your eye moves through an artwork.</a:t>
            </a:r>
          </a:p>
          <a:p>
            <a:pPr eaLnBrk="1" hangingPunct="1">
              <a:spcBef>
                <a:spcPct val="0"/>
              </a:spcBef>
            </a:pPr>
            <a:r>
              <a:rPr lang="en-US" altLang="en-US"/>
              <a:t>(We Do)APK: We looked at this image once before for Foreground, Middle Ground and Background.</a:t>
            </a:r>
          </a:p>
          <a:p>
            <a:pPr eaLnBrk="1" hangingPunct="1">
              <a:spcBef>
                <a:spcPct val="0"/>
              </a:spcBef>
            </a:pPr>
            <a:r>
              <a:rPr lang="en-US" altLang="en-US"/>
              <a:t>CFU: Which direction does your eye move when you first look at this image? Volunteer to point out?</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9FDF7A-44E8-4E7E-8E61-1A2380953A88}" type="slidenum">
              <a:rPr lang="en-US" altLang="en-US" smtClean="0">
                <a:latin typeface="Arial" charset="0"/>
              </a:rPr>
              <a:pPr eaLnBrk="1" hangingPunct="1">
                <a:spcBef>
                  <a:spcPct val="0"/>
                </a:spcBef>
              </a:pPr>
              <a:t>19</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Do) Review/Concept Development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9D1FBC5-50D9-4C81-9359-E08DF7F3DF16}" type="slidenum">
              <a:rPr lang="en-US" altLang="en-US" smtClean="0">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a:p>
            <a:pPr eaLnBrk="1" hangingPunct="1"/>
            <a:r>
              <a:rPr lang="en-US" altLang="en-US"/>
              <a:t>Using White Boards to answer. 1,2,3 hold up your answer.</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5B5ABBC-789C-4189-B210-50C84B3D7AAB}" type="slidenum">
              <a:rPr lang="en-US" altLang="en-US" smtClean="0">
                <a:latin typeface="Arial" charset="0"/>
              </a:rPr>
              <a:pPr eaLnBrk="1" hangingPunct="1">
                <a:spcBef>
                  <a:spcPct val="0"/>
                </a:spcBef>
              </a:pPr>
              <a:t>21</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025E1E-ED9E-47AC-B85F-6E6141913831}" type="slidenum">
              <a:rPr lang="en-US" altLang="en-US" smtClean="0">
                <a:latin typeface="Arial" charset="0"/>
              </a:rPr>
              <a:pPr eaLnBrk="1" hangingPunct="1">
                <a:spcBef>
                  <a:spcPct val="0"/>
                </a:spcBef>
              </a:pPr>
              <a:t>22</a:t>
            </a:fld>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a:p>
            <a:pPr eaLnBrk="1" hangingPunct="1"/>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D926EC-91E9-4A7E-9309-25D6585622EA}" type="slidenum">
              <a:rPr lang="en-US" altLang="en-US" smtClean="0">
                <a:latin typeface="Arial" charset="0"/>
              </a:rPr>
              <a:pPr eaLnBrk="1" hangingPunct="1">
                <a:spcBef>
                  <a:spcPct val="0"/>
                </a:spcBef>
              </a:pPr>
              <a:t>23</a:t>
            </a:fld>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a:p>
            <a:pPr eaLnBrk="1" hangingPunct="1"/>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5B54DB-E38E-46A4-861A-68F85D57EBCA}" type="slidenum">
              <a:rPr lang="en-US" altLang="en-US" smtClean="0">
                <a:latin typeface="Arial" charset="0"/>
              </a:rPr>
              <a:pPr eaLnBrk="1" hangingPunct="1">
                <a:spcBef>
                  <a:spcPct val="0"/>
                </a:spcBef>
              </a:pPr>
              <a:t>24</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02DA7B-70BC-43D0-B05E-B96657AFA59E}" type="slidenum">
              <a:rPr lang="en-US" altLang="en-US" smtClean="0">
                <a:latin typeface="Arial" charset="0"/>
              </a:rPr>
              <a:pPr eaLnBrk="1" hangingPunct="1">
                <a:spcBef>
                  <a:spcPct val="0"/>
                </a:spcBef>
              </a:pPr>
              <a:t>3</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a:p>
            <a:pPr eaLnBrk="1" hangingPunct="1"/>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0ADA40-2FB4-404A-803B-BC92926D667C}" type="slidenum">
              <a:rPr lang="en-US" altLang="en-US" smtClean="0">
                <a:latin typeface="Arial" charset="0"/>
              </a:rPr>
              <a:pPr eaLnBrk="1" hangingPunct="1">
                <a:spcBef>
                  <a:spcPct val="0"/>
                </a:spcBef>
              </a:pPr>
              <a:t>25</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a:p>
            <a:pPr eaLnBrk="1" hangingPunct="1"/>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5096C1-400F-4FFD-B7B9-22C50143061B}" type="slidenum">
              <a:rPr lang="en-US" altLang="en-US" smtClean="0">
                <a:latin typeface="Arial" charset="0"/>
              </a:rPr>
              <a:pPr eaLnBrk="1" hangingPunct="1">
                <a:spcBef>
                  <a:spcPct val="0"/>
                </a:spcBef>
              </a:pPr>
              <a:t>26</a:t>
            </a:fld>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a:p>
            <a:pPr eaLnBrk="1" hangingPunct="1"/>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AE35FA-1292-44EF-A1C2-92BFC6BC7D84}" type="slidenum">
              <a:rPr lang="en-US" altLang="en-US" smtClean="0">
                <a:latin typeface="Arial" charset="0"/>
              </a:rPr>
              <a:pPr eaLnBrk="1" hangingPunct="1">
                <a:spcBef>
                  <a:spcPct val="0"/>
                </a:spcBef>
              </a:pPr>
              <a:t>27</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a:p>
            <a:pPr eaLnBrk="1" hangingPunct="1"/>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9B0111D-791A-4C52-A730-62D424D13D5F}" type="slidenum">
              <a:rPr lang="en-US" altLang="en-US" smtClean="0">
                <a:latin typeface="Arial" charset="0"/>
              </a:rPr>
              <a:pPr eaLnBrk="1" hangingPunct="1">
                <a:spcBef>
                  <a:spcPct val="0"/>
                </a:spcBef>
              </a:pPr>
              <a:t>28</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(We,You Do)CFU:P/S</a:t>
            </a:r>
          </a:p>
          <a:p>
            <a:pPr eaLnBrk="1" hangingPunct="1"/>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ABD451-6152-4CB7-B5A7-BE007720A857}" type="slidenum">
              <a:rPr lang="en-US" altLang="en-US" smtClean="0">
                <a:latin typeface="Arial" charset="0"/>
              </a:rPr>
              <a:pPr eaLnBrk="1" hangingPunct="1">
                <a:spcBef>
                  <a:spcPct val="0"/>
                </a:spcBef>
              </a:pPr>
              <a:t>29</a:t>
            </a:fld>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(You Do)CFU/Closure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B8D0B2-8AF8-470D-BB29-33D4CBF26272}" type="slidenum">
              <a:rPr lang="en-US" altLang="en-US" smtClean="0">
                <a:latin typeface="Arial" charset="0"/>
              </a:rPr>
              <a:pPr eaLnBrk="1" hangingPunct="1">
                <a:spcBef>
                  <a:spcPct val="0"/>
                </a:spcBef>
              </a:pPr>
              <a:t>30</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2689815-EA43-4D72-9F45-67D00DE90BEE}" type="slidenum">
              <a:rPr lang="en-US" altLang="en-US" smtClean="0">
                <a:latin typeface="Arial" charset="0"/>
              </a:rPr>
              <a:pPr eaLnBrk="1" hangingPunct="1">
                <a:spcBef>
                  <a:spcPct val="0"/>
                </a:spcBef>
              </a:pPr>
              <a:t>4</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C4F4E1-E6AC-45AC-B527-B94BF6809C54}" type="slidenum">
              <a:rPr lang="en-US" altLang="en-US" smtClean="0">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553511-8892-4AA5-9EAB-05D5893CD9EB}" type="slidenum">
              <a:rPr lang="en-US" altLang="en-US" smtClean="0">
                <a:latin typeface="Arial" charset="0"/>
              </a:rPr>
              <a:pPr eaLnBrk="1" hangingPunct="1">
                <a:spcBef>
                  <a:spcPct val="0"/>
                </a:spcBef>
              </a:pPr>
              <a:t>8</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DO)Concept Development: Underline; Rhythm shows movement and repetition of lines shapes or color that creates a pattern. </a:t>
            </a:r>
            <a:r>
              <a:rPr lang="en-US" altLang="en-US">
                <a:sym typeface="Wingdings" pitchFamily="2" charset="2"/>
              </a:rPr>
              <a:t>----Key vocab to understanding Rhythm.</a:t>
            </a: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9E2C4B9-BC85-4A68-AFC4-D858A6002092}" type="slidenum">
              <a:rPr lang="en-US" altLang="en-US" smtClean="0">
                <a:latin typeface="Arial" charset="0"/>
              </a:rPr>
              <a:pPr eaLnBrk="1" hangingPunct="1">
                <a:spcBef>
                  <a:spcPct val="0"/>
                </a:spcBef>
              </a:pPr>
              <a:t>10</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Do)Concept Development: Everyday examples of rhythm, time, day/night, schedule, music scale.</a:t>
            </a:r>
          </a:p>
          <a:p>
            <a:pPr eaLnBrk="1" hangingPunct="1"/>
            <a:r>
              <a:rPr lang="en-US" altLang="en-US"/>
              <a:t>(We Do)APK &amp; P/S CFU: Think of some examples of rhythm.</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C6F8F9-F003-4A9C-8358-1A5DC13B3120}" type="slidenum">
              <a:rPr lang="en-US" altLang="en-US" smtClean="0">
                <a:latin typeface="Arial" charset="0"/>
              </a:rPr>
              <a:pPr eaLnBrk="1" hangingPunct="1">
                <a:spcBef>
                  <a:spcPct val="0"/>
                </a:spcBef>
              </a:pPr>
              <a:t>11</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Do) Key Terms</a:t>
            </a:r>
            <a:r>
              <a:rPr lang="en-US" altLang="en-US">
                <a:sym typeface="Wingdings" pitchFamily="2" charset="2"/>
              </a:rPr>
              <a:t>----Key vocab to understanding 5 types of Pattern and Rhythm.</a:t>
            </a: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96F4BB8-DC9D-4D8E-A3BA-0F34CFCCAA85}" type="slidenum">
              <a:rPr lang="en-US" altLang="en-US" smtClean="0">
                <a:latin typeface="Arial" charset="0"/>
              </a:rPr>
              <a:pPr eaLnBrk="1" hangingPunct="1">
                <a:spcBef>
                  <a:spcPct val="0"/>
                </a:spcBef>
              </a:pPr>
              <a:t>12</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Do)Concept Development: Identifying the Motif and Random pattern.</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E4EB96-2F66-4561-8587-6A1D2F5344A3}" type="slidenum">
              <a:rPr lang="en-US" altLang="en-US" smtClean="0">
                <a:latin typeface="Arial" charset="0"/>
              </a:rPr>
              <a:pPr eaLnBrk="1" hangingPunct="1">
                <a:spcBef>
                  <a:spcPct val="0"/>
                </a:spcBef>
              </a:pPr>
              <a:t>13</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a:spcBef>
                <a:spcPts val="400"/>
              </a:spcBef>
              <a:defRPr/>
            </a:pPr>
            <a:endParaRPr lang="en-US"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7" name="Date Placeholder 10"/>
          <p:cNvSpPr>
            <a:spLocks noGrp="1"/>
          </p:cNvSpPr>
          <p:nvPr>
            <p:ph type="dt" sz="half" idx="10"/>
          </p:nvPr>
        </p:nvSpPr>
        <p:spPr bwMode="black"/>
        <p:txBody>
          <a:bodyPr/>
          <a:lstStyle>
            <a:lvl1pPr>
              <a:defRPr/>
            </a:lvl1pPr>
          </a:lstStyle>
          <a:p>
            <a:pPr>
              <a:defRPr/>
            </a:pPr>
            <a:endParaRPr lang="en-US"/>
          </a:p>
        </p:txBody>
      </p:sp>
      <p:sp>
        <p:nvSpPr>
          <p:cNvPr id="8" name="Slide Number Placeholder 16"/>
          <p:cNvSpPr>
            <a:spLocks noGrp="1"/>
          </p:cNvSpPr>
          <p:nvPr>
            <p:ph type="sldNum" sz="quarter" idx="11"/>
          </p:nvPr>
        </p:nvSpPr>
        <p:spPr/>
        <p:txBody>
          <a:bodyPr/>
          <a:lstStyle>
            <a:lvl1pPr>
              <a:defRPr/>
            </a:lvl1pPr>
          </a:lstStyle>
          <a:p>
            <a:pPr>
              <a:defRPr/>
            </a:pPr>
            <a:fld id="{08879E69-B67E-4DC4-B9DB-AAD4CFD9F546}" type="slidenum">
              <a:rPr lang="en-US"/>
              <a:pPr>
                <a:defRPr/>
              </a:pPr>
              <a:t>‹#›</a:t>
            </a:fld>
            <a:endParaRPr lang="en-US"/>
          </a:p>
        </p:txBody>
      </p:sp>
      <p:sp>
        <p:nvSpPr>
          <p:cNvPr id="9" name="Footer Placeholder 1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6413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41B265F-4BC6-4BEC-9BAF-3D7EC75E3B65}" type="slidenum">
              <a:rPr lang="en-US"/>
              <a:pPr>
                <a:defRPr/>
              </a:pPr>
              <a:t>‹#›</a:t>
            </a:fld>
            <a:endParaRPr lang="en-US"/>
          </a:p>
        </p:txBody>
      </p:sp>
    </p:spTree>
    <p:extLst>
      <p:ext uri="{BB962C8B-B14F-4D97-AF65-F5344CB8AC3E}">
        <p14:creationId xmlns:p14="http://schemas.microsoft.com/office/powerpoint/2010/main" val="246626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F170EED-62CD-4DBE-823D-AD4CAF328263}" type="slidenum">
              <a:rPr lang="en-US"/>
              <a:pPr>
                <a:defRPr/>
              </a:pPr>
              <a:t>‹#›</a:t>
            </a:fld>
            <a:endParaRPr lang="en-US"/>
          </a:p>
        </p:txBody>
      </p:sp>
    </p:spTree>
    <p:extLst>
      <p:ext uri="{BB962C8B-B14F-4D97-AF65-F5344CB8AC3E}">
        <p14:creationId xmlns:p14="http://schemas.microsoft.com/office/powerpoint/2010/main" val="68718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a:ln/>
        </p:spPr>
        <p:txBody>
          <a:bodyPr/>
          <a:lstStyle>
            <a:lvl1pPr>
              <a:defRPr/>
            </a:lvl1pPr>
          </a:lstStyle>
          <a:p>
            <a:pPr>
              <a:defRPr/>
            </a:pPr>
            <a:fld id="{63236DED-8CA3-4639-A4E6-601813CB70B8}" type="slidenum">
              <a:rPr lang="en-US"/>
              <a:pPr>
                <a:defRPr/>
              </a:pPr>
              <a:t>‹#›</a:t>
            </a:fld>
            <a:endParaRPr lang="en-US"/>
          </a:p>
        </p:txBody>
      </p:sp>
    </p:spTree>
    <p:extLst>
      <p:ext uri="{BB962C8B-B14F-4D97-AF65-F5344CB8AC3E}">
        <p14:creationId xmlns:p14="http://schemas.microsoft.com/office/powerpoint/2010/main" val="227251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a:spcBef>
                <a:spcPts val="400"/>
              </a:spcBef>
              <a:defRPr/>
            </a:pPr>
            <a:endParaRPr lang="en-US"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12"/>
          <p:cNvSpPr>
            <a:spLocks noGrp="1"/>
          </p:cNvSpPr>
          <p:nvPr>
            <p:ph type="dt" sz="half" idx="10"/>
          </p:nvPr>
        </p:nvSpPr>
        <p:spPr/>
        <p:txBody>
          <a:bodyPr/>
          <a:lstStyle>
            <a:lvl1pPr>
              <a:defRPr/>
            </a:lvl1pPr>
          </a:lstStyle>
          <a:p>
            <a:pPr>
              <a:defRPr/>
            </a:pPr>
            <a:endParaRPr lang="en-US"/>
          </a:p>
        </p:txBody>
      </p:sp>
      <p:sp>
        <p:nvSpPr>
          <p:cNvPr id="8" name="Slide Number Placeholder 13"/>
          <p:cNvSpPr>
            <a:spLocks noGrp="1"/>
          </p:cNvSpPr>
          <p:nvPr>
            <p:ph type="sldNum" sz="quarter" idx="11"/>
          </p:nvPr>
        </p:nvSpPr>
        <p:spPr/>
        <p:txBody>
          <a:bodyPr/>
          <a:lstStyle>
            <a:lvl1pPr>
              <a:defRPr/>
            </a:lvl1pPr>
          </a:lstStyle>
          <a:p>
            <a:pPr>
              <a:defRPr/>
            </a:pPr>
            <a:fld id="{E45BA6D8-A5D4-42A0-B3CC-033A13D7D49D}" type="slidenum">
              <a:rPr lang="en-US"/>
              <a:pPr>
                <a:defRPr/>
              </a:pPr>
              <a:t>‹#›</a:t>
            </a:fld>
            <a:endParaRPr lang="en-US"/>
          </a:p>
        </p:txBody>
      </p:sp>
      <p:sp>
        <p:nvSpPr>
          <p:cNvPr id="11"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7216788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pPr>
              <a:defRPr/>
            </a:pPr>
            <a:fld id="{36AC05CE-CF01-460E-92E8-4C0054AFDA91}" type="slidenum">
              <a:rPr lang="en-US"/>
              <a:pPr>
                <a:defRPr/>
              </a:pPr>
              <a:t>‹#›</a:t>
            </a:fld>
            <a:endParaRPr lang="en-US"/>
          </a:p>
        </p:txBody>
      </p:sp>
    </p:spTree>
    <p:extLst>
      <p:ext uri="{BB962C8B-B14F-4D97-AF65-F5344CB8AC3E}">
        <p14:creationId xmlns:p14="http://schemas.microsoft.com/office/powerpoint/2010/main" val="73170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9" name="Slide Number Placeholder 5"/>
          <p:cNvSpPr>
            <a:spLocks noGrp="1"/>
          </p:cNvSpPr>
          <p:nvPr>
            <p:ph type="sldNum" sz="quarter" idx="18"/>
          </p:nvPr>
        </p:nvSpPr>
        <p:spPr>
          <a:ln/>
        </p:spPr>
        <p:txBody>
          <a:bodyPr/>
          <a:lstStyle>
            <a:lvl1pPr>
              <a:defRPr/>
            </a:lvl1pPr>
          </a:lstStyle>
          <a:p>
            <a:pPr>
              <a:defRPr/>
            </a:pPr>
            <a:fld id="{ADA6836F-CEAA-4217-B0F3-AEA9F558C713}" type="slidenum">
              <a:rPr lang="en-US"/>
              <a:pPr>
                <a:defRPr/>
              </a:pPr>
              <a:t>‹#›</a:t>
            </a:fld>
            <a:endParaRPr lang="en-US"/>
          </a:p>
        </p:txBody>
      </p:sp>
    </p:spTree>
    <p:extLst>
      <p:ext uri="{BB962C8B-B14F-4D97-AF65-F5344CB8AC3E}">
        <p14:creationId xmlns:p14="http://schemas.microsoft.com/office/powerpoint/2010/main" val="4347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6AD27D84-B829-4CE2-9B0B-18A37E066BBB}" type="slidenum">
              <a:rPr lang="en-US"/>
              <a:pPr>
                <a:defRPr/>
              </a:pPr>
              <a:t>‹#›</a:t>
            </a:fld>
            <a:endParaRPr lang="en-US"/>
          </a:p>
        </p:txBody>
      </p:sp>
    </p:spTree>
    <p:extLst>
      <p:ext uri="{BB962C8B-B14F-4D97-AF65-F5344CB8AC3E}">
        <p14:creationId xmlns:p14="http://schemas.microsoft.com/office/powerpoint/2010/main" val="12848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4B4E5103-1A09-4239-AE99-E5CA260325A3}" type="slidenum">
              <a:rPr lang="en-US"/>
              <a:pPr>
                <a:defRPr/>
              </a:pPr>
              <a:t>‹#›</a:t>
            </a:fld>
            <a:endParaRPr lang="en-US"/>
          </a:p>
        </p:txBody>
      </p:sp>
    </p:spTree>
    <p:extLst>
      <p:ext uri="{BB962C8B-B14F-4D97-AF65-F5344CB8AC3E}">
        <p14:creationId xmlns:p14="http://schemas.microsoft.com/office/powerpoint/2010/main" val="209389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pPr>
              <a:defRPr/>
            </a:pPr>
            <a:fld id="{DF0CE91F-28F6-4248-949F-7F0B6014EC8A}" type="slidenum">
              <a:rPr lang="en-US"/>
              <a:pPr>
                <a:defRPr/>
              </a:pPr>
              <a:t>‹#›</a:t>
            </a:fld>
            <a:endParaRPr lang="en-US"/>
          </a:p>
        </p:txBody>
      </p:sp>
    </p:spTree>
    <p:extLst>
      <p:ext uri="{BB962C8B-B14F-4D97-AF65-F5344CB8AC3E}">
        <p14:creationId xmlns:p14="http://schemas.microsoft.com/office/powerpoint/2010/main" val="185977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ln/>
        </p:spPr>
        <p:txBody>
          <a:bodyPr/>
          <a:lstStyle>
            <a:lvl1pPr>
              <a:defRPr/>
            </a:lvl1pPr>
          </a:lstStyle>
          <a:p>
            <a:pPr>
              <a:defRPr/>
            </a:pPr>
            <a:fld id="{4C79C1FB-C4AC-485A-9AD0-93C11EBB560C}" type="slidenum">
              <a:rPr lang="en-US"/>
              <a:pPr>
                <a:defRPr/>
              </a:pPr>
              <a:t>‹#›</a:t>
            </a:fld>
            <a:endParaRPr lang="en-US"/>
          </a:p>
        </p:txBody>
      </p:sp>
    </p:spTree>
    <p:extLst>
      <p:ext uri="{BB962C8B-B14F-4D97-AF65-F5344CB8AC3E}">
        <p14:creationId xmlns:p14="http://schemas.microsoft.com/office/powerpoint/2010/main" val="345654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smtClean="0">
                <a:solidFill>
                  <a:schemeClr val="tx1"/>
                </a:solidFill>
              </a:defRPr>
            </a:lvl1pPr>
          </a:lstStyle>
          <a:p>
            <a:pPr>
              <a:defRPr/>
            </a:pPr>
            <a:fld id="{70BE53A2-C449-4587-8C4E-9D0E3D622865}" type="slidenum">
              <a:rPr lang="en-US"/>
              <a:pPr>
                <a:defRPr/>
              </a:pPr>
              <a:t>‹#›</a:t>
            </a:fld>
            <a:endParaRPr lang="en-US"/>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1" r:id="rId9"/>
    <p:sldLayoutId id="2147483682" r:id="rId10"/>
    <p:sldLayoutId id="2147483685" r:id="rId11"/>
  </p:sldLayoutIdLst>
  <p:txStyles>
    <p:titleStyle>
      <a:lvl1pPr algn="ctr" rtl="0" fontAlgn="base">
        <a:spcBef>
          <a:spcPts val="400"/>
        </a:spcBef>
        <a:spcAft>
          <a:spcPct val="0"/>
        </a:spcAft>
        <a:defRPr b="1" kern="1200" cap="all">
          <a:solidFill>
            <a:srgbClr val="404040"/>
          </a:solidFill>
          <a:latin typeface="+mj-lt"/>
          <a:ea typeface="+mj-ea"/>
          <a:cs typeface="Tunga" pitchFamily="2"/>
        </a:defRPr>
      </a:lvl1pPr>
      <a:lvl2pPr algn="ctr" rtl="0" fontAlgn="base">
        <a:spcBef>
          <a:spcPts val="400"/>
        </a:spcBef>
        <a:spcAft>
          <a:spcPct val="0"/>
        </a:spcAft>
        <a:defRPr b="1">
          <a:solidFill>
            <a:srgbClr val="404040"/>
          </a:solidFill>
          <a:latin typeface="Garamond" pitchFamily="18" charset="0"/>
          <a:cs typeface="Tunga" pitchFamily="34" charset="0"/>
        </a:defRPr>
      </a:lvl2pPr>
      <a:lvl3pPr algn="ctr" rtl="0" fontAlgn="base">
        <a:spcBef>
          <a:spcPts val="400"/>
        </a:spcBef>
        <a:spcAft>
          <a:spcPct val="0"/>
        </a:spcAft>
        <a:defRPr b="1">
          <a:solidFill>
            <a:srgbClr val="404040"/>
          </a:solidFill>
          <a:latin typeface="Garamond" pitchFamily="18" charset="0"/>
          <a:cs typeface="Tunga" pitchFamily="34" charset="0"/>
        </a:defRPr>
      </a:lvl3pPr>
      <a:lvl4pPr algn="ctr" rtl="0" fontAlgn="base">
        <a:spcBef>
          <a:spcPts val="400"/>
        </a:spcBef>
        <a:spcAft>
          <a:spcPct val="0"/>
        </a:spcAft>
        <a:defRPr b="1">
          <a:solidFill>
            <a:srgbClr val="404040"/>
          </a:solidFill>
          <a:latin typeface="Garamond" pitchFamily="18" charset="0"/>
          <a:cs typeface="Tunga" pitchFamily="34" charset="0"/>
        </a:defRPr>
      </a:lvl4pPr>
      <a:lvl5pPr algn="ctr" rtl="0" fontAlgn="base">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p:titleStyle>
    <p:body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wikiart.org/en/paul-signac/portrait-of-felix-feneon-189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ikiart.org/en/rene-magritte/gonconda-1953"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www.wikiart.org/en/m-c-escher/lizard-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www.japingka.com.au/collections/gloria-petyarre-painting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85800" y="1828800"/>
            <a:ext cx="79248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4400" dirty="0"/>
          </a:p>
          <a:p>
            <a:pPr eaLnBrk="1" hangingPunct="1"/>
            <a:r>
              <a:rPr lang="en-US" altLang="en-US" sz="4400" dirty="0">
                <a:latin typeface="Algerian" panose="04020705040A02060702" pitchFamily="82" charset="0"/>
              </a:rPr>
              <a:t>“All creative activity begins with movement.” </a:t>
            </a:r>
            <a:r>
              <a:rPr lang="en-US" altLang="en-US" sz="3200" dirty="0"/>
              <a:t>~Joseph </a:t>
            </a:r>
            <a:r>
              <a:rPr lang="en-US" altLang="en-US" sz="3200" dirty="0" err="1"/>
              <a:t>Zinker</a:t>
            </a:r>
            <a:endParaRPr lang="en-US"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3"/>
          </p:nvPr>
        </p:nvSpPr>
        <p:spPr>
          <a:xfrm>
            <a:off x="4038600" y="838200"/>
            <a:ext cx="5334000" cy="628650"/>
          </a:xfrm>
        </p:spPr>
        <p:txBody>
          <a:bodyPr>
            <a:noAutofit/>
          </a:bodyPr>
          <a:lstStyle/>
          <a:p>
            <a:pPr fontAlgn="auto">
              <a:spcAft>
                <a:spcPts val="0"/>
              </a:spcAft>
              <a:defRPr/>
            </a:pPr>
            <a:r>
              <a:rPr lang="en-US" altLang="en-US" sz="2800" dirty="0">
                <a:solidFill>
                  <a:srgbClr val="FF6600"/>
                </a:solidFill>
              </a:rPr>
              <a:t>A pattern that</a:t>
            </a:r>
            <a:r>
              <a:rPr lang="en-US" altLang="en-US" sz="2800" dirty="0"/>
              <a:t> </a:t>
            </a:r>
            <a:r>
              <a:rPr lang="en-US" altLang="en-US" sz="2800" dirty="0">
                <a:solidFill>
                  <a:srgbClr val="FF6600"/>
                </a:solidFill>
              </a:rPr>
              <a:t>shows movement</a:t>
            </a:r>
            <a:r>
              <a:rPr lang="en-US" altLang="en-US" sz="2800" dirty="0"/>
              <a:t>.</a:t>
            </a:r>
          </a:p>
        </p:txBody>
      </p:sp>
      <p:sp>
        <p:nvSpPr>
          <p:cNvPr id="8194" name="Rectangle 2"/>
          <p:cNvSpPr>
            <a:spLocks noGrp="1" noChangeArrowheads="1"/>
          </p:cNvSpPr>
          <p:nvPr>
            <p:ph type="title"/>
          </p:nvPr>
        </p:nvSpPr>
        <p:spPr>
          <a:xfrm>
            <a:off x="76200" y="-76200"/>
            <a:ext cx="2438400" cy="914400"/>
          </a:xfrm>
          <a:noFill/>
          <a:ln>
            <a:noFill/>
          </a:ln>
        </p:spPr>
        <p:txBody>
          <a:bodyPr>
            <a:noAutofit/>
          </a:bodyPr>
          <a:lstStyle/>
          <a:p>
            <a:pPr algn="l" fontAlgn="auto">
              <a:spcAft>
                <a:spcPts val="0"/>
              </a:spcAft>
              <a:defRPr/>
            </a:pPr>
            <a:r>
              <a:rPr lang="en-US" altLang="en-US" sz="4000" dirty="0">
                <a:solidFill>
                  <a:schemeClr val="tx1"/>
                </a:solidFill>
                <a:latin typeface="Berylium" panose="02000000000000000000" pitchFamily="2" charset="0"/>
              </a:rPr>
              <a:t>Rhythm</a:t>
            </a:r>
          </a:p>
        </p:txBody>
      </p:sp>
      <p:sp>
        <p:nvSpPr>
          <p:cNvPr id="14340" name="TextBox 1"/>
          <p:cNvSpPr txBox="1">
            <a:spLocks noChangeArrowheads="1"/>
          </p:cNvSpPr>
          <p:nvPr/>
        </p:nvSpPr>
        <p:spPr bwMode="auto">
          <a:xfrm>
            <a:off x="990600" y="5599093"/>
            <a:ext cx="7086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Regular </a:t>
            </a:r>
            <a:r>
              <a:rPr lang="en-US" altLang="en-US" sz="2800" dirty="0">
                <a:solidFill>
                  <a:srgbClr val="FF6600"/>
                </a:solidFill>
              </a:rPr>
              <a:t>repetition </a:t>
            </a:r>
            <a:r>
              <a:rPr lang="en-US" altLang="en-US" sz="2800" dirty="0"/>
              <a:t>of lines, shapes, or color </a:t>
            </a:r>
          </a:p>
          <a:p>
            <a:pPr eaLnBrk="1" hangingPunct="1"/>
            <a:r>
              <a:rPr lang="en-US" altLang="en-US" sz="2800" dirty="0"/>
              <a:t>that creates a pattern to the overall design. </a:t>
            </a:r>
          </a:p>
        </p:txBody>
      </p:sp>
      <p:pic>
        <p:nvPicPr>
          <p:cNvPr id="14343" name="Picture 7" descr="https://upload.wikimedia.org/wikipedia/commons/3/3a/Signac_-_Portrait_de_F%C3%A9lix_F%C3%A9n%C3%A9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685" y="1524000"/>
            <a:ext cx="4963142" cy="3962400"/>
          </a:xfrm>
          <a:prstGeom prst="roundRect">
            <a:avLst>
              <a:gd name="adj" fmla="val 14419"/>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6172200" y="1600200"/>
            <a:ext cx="2057400" cy="1600438"/>
          </a:xfrm>
          <a:prstGeom prst="rect">
            <a:avLst/>
          </a:prstGeom>
          <a:noFill/>
        </p:spPr>
        <p:txBody>
          <a:bodyPr wrap="square" rtlCol="0">
            <a:spAutoFit/>
          </a:bodyPr>
          <a:lstStyle/>
          <a:p>
            <a:r>
              <a:rPr lang="en-US" sz="1400" i="1" dirty="0"/>
              <a:t>Portrait of Félix </a:t>
            </a:r>
            <a:r>
              <a:rPr lang="en-US" sz="1400" i="1" dirty="0" err="1"/>
              <a:t>Fénéon</a:t>
            </a:r>
            <a:r>
              <a:rPr lang="en-US" sz="1400" i="1" dirty="0"/>
              <a:t> </a:t>
            </a:r>
            <a:r>
              <a:rPr lang="en-US" sz="1400" dirty="0"/>
              <a:t>oil on canvas. Created by Paul Signac, 1890, located in the Museum of Modern Art, New York. Pointillism, </a:t>
            </a:r>
          </a:p>
          <a:p>
            <a:r>
              <a:rPr lang="en-US" sz="1400" dirty="0"/>
              <a:t>Neo-Impressionism.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1071385" y="1905000"/>
            <a:ext cx="69504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How do these art works represent rhythm?</a:t>
            </a:r>
          </a:p>
        </p:txBody>
      </p:sp>
      <p:pic>
        <p:nvPicPr>
          <p:cNvPr id="15364" name="Picture 2" descr="http://art.patrickraymond.com/Rhythm/image/rhythm_GreenBlue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310632"/>
            <a:ext cx="2792412" cy="211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
          <p:cNvSpPr txBox="1">
            <a:spLocks noChangeArrowheads="1"/>
          </p:cNvSpPr>
          <p:nvPr/>
        </p:nvSpPr>
        <p:spPr bwMode="auto">
          <a:xfrm>
            <a:off x="355600" y="649068"/>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 </a:t>
            </a:r>
            <a:r>
              <a:rPr lang="en-US" altLang="en-US" dirty="0">
                <a:solidFill>
                  <a:srgbClr val="FF6600"/>
                </a:solidFill>
              </a:rPr>
              <a:t>movement</a:t>
            </a:r>
            <a:r>
              <a:rPr lang="en-US" altLang="en-US" dirty="0"/>
              <a:t> or </a:t>
            </a:r>
            <a:r>
              <a:rPr lang="en-US" altLang="en-US" dirty="0">
                <a:solidFill>
                  <a:srgbClr val="FF6600"/>
                </a:solidFill>
              </a:rPr>
              <a:t>procedure</a:t>
            </a:r>
            <a:r>
              <a:rPr lang="en-US" altLang="en-US" dirty="0"/>
              <a:t> with a patterned repetition such as a beat in music.</a:t>
            </a:r>
          </a:p>
          <a:p>
            <a:pPr eaLnBrk="1" hangingPunct="1"/>
            <a:r>
              <a:rPr lang="en-US" altLang="en-US" dirty="0"/>
              <a:t>A pattern that repeats an element that has </a:t>
            </a:r>
            <a:r>
              <a:rPr lang="en-US" altLang="en-US" dirty="0">
                <a:solidFill>
                  <a:srgbClr val="FF6600"/>
                </a:solidFill>
              </a:rPr>
              <a:t>similar</a:t>
            </a:r>
            <a:r>
              <a:rPr lang="en-US" altLang="en-US" dirty="0"/>
              <a:t> form.</a:t>
            </a:r>
          </a:p>
        </p:txBody>
      </p:sp>
      <p:pic>
        <p:nvPicPr>
          <p:cNvPr id="15367" name="Picture 6" descr="http://www.geekosystem.com/wp-content/uploads/2012/09/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87" y="3276600"/>
            <a:ext cx="2790413" cy="215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http://fc05.deviantart.com/fs26/f/2008/153/9/f/Day_And_Night_by_RavenxCorp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32766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76200" y="0"/>
            <a:ext cx="5443538" cy="685800"/>
          </a:xfrm>
          <a:prstGeom prst="rect">
            <a:avLst/>
          </a:prstGeom>
          <a:noFill/>
          <a:ln>
            <a:noFill/>
          </a:ln>
        </p:spPr>
        <p:txBody>
          <a:bodyPr/>
          <a:lstStyle>
            <a:lvl1pPr algn="ctr" rtl="0" fontAlgn="base">
              <a:spcBef>
                <a:spcPts val="400"/>
              </a:spcBef>
              <a:spcAft>
                <a:spcPct val="0"/>
              </a:spcAft>
              <a:defRPr b="1" kern="1200" cap="all">
                <a:solidFill>
                  <a:srgbClr val="404040"/>
                </a:solidFill>
                <a:latin typeface="+mj-lt"/>
                <a:ea typeface="+mj-ea"/>
                <a:cs typeface="Tunga" pitchFamily="2"/>
              </a:defRPr>
            </a:lvl1pPr>
            <a:lvl2pPr algn="ctr" rtl="0" fontAlgn="base">
              <a:spcBef>
                <a:spcPts val="400"/>
              </a:spcBef>
              <a:spcAft>
                <a:spcPct val="0"/>
              </a:spcAft>
              <a:defRPr b="1">
                <a:solidFill>
                  <a:srgbClr val="404040"/>
                </a:solidFill>
                <a:latin typeface="Garamond" pitchFamily="18" charset="0"/>
                <a:cs typeface="Tunga" pitchFamily="34" charset="0"/>
              </a:defRPr>
            </a:lvl2pPr>
            <a:lvl3pPr algn="ctr" rtl="0" fontAlgn="base">
              <a:spcBef>
                <a:spcPts val="400"/>
              </a:spcBef>
              <a:spcAft>
                <a:spcPct val="0"/>
              </a:spcAft>
              <a:defRPr b="1">
                <a:solidFill>
                  <a:srgbClr val="404040"/>
                </a:solidFill>
                <a:latin typeface="Garamond" pitchFamily="18" charset="0"/>
                <a:cs typeface="Tunga" pitchFamily="34" charset="0"/>
              </a:defRPr>
            </a:lvl3pPr>
            <a:lvl4pPr algn="ctr" rtl="0" fontAlgn="base">
              <a:spcBef>
                <a:spcPts val="400"/>
              </a:spcBef>
              <a:spcAft>
                <a:spcPct val="0"/>
              </a:spcAft>
              <a:defRPr b="1">
                <a:solidFill>
                  <a:srgbClr val="404040"/>
                </a:solidFill>
                <a:latin typeface="Garamond" pitchFamily="18" charset="0"/>
                <a:cs typeface="Tunga" pitchFamily="34" charset="0"/>
              </a:defRPr>
            </a:lvl4pPr>
            <a:lvl5pPr algn="ctr" rtl="0" fontAlgn="base">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a:lstStyle>
          <a:p>
            <a:pPr algn="l" fontAlgn="auto">
              <a:spcAft>
                <a:spcPts val="0"/>
              </a:spcAft>
              <a:defRPr/>
            </a:pPr>
            <a:r>
              <a:rPr lang="en-US" altLang="en-US" sz="4000" dirty="0">
                <a:solidFill>
                  <a:schemeClr val="tx1"/>
                </a:solidFill>
                <a:latin typeface="Berylium" panose="02000000000000000000" pitchFamily="2" charset="0"/>
              </a:rPr>
              <a:t>Rhythm  </a:t>
            </a:r>
            <a:r>
              <a:rPr lang="en-US" altLang="en-US" sz="2800" dirty="0">
                <a:solidFill>
                  <a:schemeClr val="tx1"/>
                </a:solidFill>
                <a:latin typeface="Berylium" panose="02000000000000000000" pitchFamily="2" charset="0"/>
              </a:rPr>
              <a:t>continued…</a:t>
            </a:r>
          </a:p>
        </p:txBody>
      </p:sp>
      <p:sp>
        <p:nvSpPr>
          <p:cNvPr id="2" name="TextBox 1"/>
          <p:cNvSpPr txBox="1"/>
          <p:nvPr/>
        </p:nvSpPr>
        <p:spPr>
          <a:xfrm>
            <a:off x="1309893" y="2863334"/>
            <a:ext cx="533400" cy="369332"/>
          </a:xfrm>
          <a:prstGeom prst="rect">
            <a:avLst/>
          </a:prstGeom>
          <a:noFill/>
        </p:spPr>
        <p:txBody>
          <a:bodyPr wrap="square" rtlCol="0">
            <a:spAutoFit/>
          </a:bodyPr>
          <a:lstStyle/>
          <a:p>
            <a:r>
              <a:rPr lang="en-US" dirty="0"/>
              <a:t>#1</a:t>
            </a:r>
          </a:p>
        </p:txBody>
      </p:sp>
      <p:sp>
        <p:nvSpPr>
          <p:cNvPr id="11" name="TextBox 10"/>
          <p:cNvSpPr txBox="1"/>
          <p:nvPr/>
        </p:nvSpPr>
        <p:spPr>
          <a:xfrm>
            <a:off x="7225506" y="2863334"/>
            <a:ext cx="533400" cy="369332"/>
          </a:xfrm>
          <a:prstGeom prst="rect">
            <a:avLst/>
          </a:prstGeom>
          <a:noFill/>
        </p:spPr>
        <p:txBody>
          <a:bodyPr wrap="square" rtlCol="0">
            <a:spAutoFit/>
          </a:bodyPr>
          <a:lstStyle/>
          <a:p>
            <a:r>
              <a:rPr lang="en-US" dirty="0"/>
              <a:t>#3</a:t>
            </a:r>
          </a:p>
        </p:txBody>
      </p:sp>
      <p:sp>
        <p:nvSpPr>
          <p:cNvPr id="12" name="TextBox 11"/>
          <p:cNvSpPr txBox="1"/>
          <p:nvPr/>
        </p:nvSpPr>
        <p:spPr>
          <a:xfrm>
            <a:off x="4279900" y="2863334"/>
            <a:ext cx="533400" cy="369332"/>
          </a:xfrm>
          <a:prstGeom prst="rect">
            <a:avLst/>
          </a:prstGeom>
          <a:noFill/>
        </p:spPr>
        <p:txBody>
          <a:bodyPr wrap="square" rtlCol="0">
            <a:spAutoFit/>
          </a:bodyPr>
          <a:lstStyle/>
          <a:p>
            <a:r>
              <a:rPr lang="en-US" dirty="0"/>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3"/>
          </p:nvPr>
        </p:nvSpPr>
        <p:spPr>
          <a:xfrm>
            <a:off x="457200" y="1981200"/>
            <a:ext cx="8229600" cy="3886200"/>
          </a:xfrm>
        </p:spPr>
        <p:txBody>
          <a:bodyPr>
            <a:normAutofit/>
          </a:bodyPr>
          <a:lstStyle/>
          <a:p>
            <a:pPr fontAlgn="auto">
              <a:lnSpc>
                <a:spcPct val="80000"/>
              </a:lnSpc>
              <a:spcAft>
                <a:spcPts val="0"/>
              </a:spcAft>
              <a:defRPr/>
            </a:pPr>
            <a:r>
              <a:rPr lang="en-US" altLang="en-US" sz="4400" b="1" dirty="0">
                <a:ln>
                  <a:solidFill>
                    <a:schemeClr val="tx1"/>
                  </a:solidFill>
                </a:ln>
                <a:solidFill>
                  <a:srgbClr val="FF6600"/>
                </a:solidFill>
              </a:rPr>
              <a:t>R</a:t>
            </a:r>
            <a:r>
              <a:rPr lang="en-US" altLang="en-US" sz="4400" b="1" dirty="0">
                <a:ln>
                  <a:solidFill>
                    <a:schemeClr val="tx1"/>
                  </a:solidFill>
                </a:ln>
                <a:solidFill>
                  <a:srgbClr val="FF6600"/>
                </a:solidFill>
                <a:latin typeface="Agency FB" panose="020B0503020202020204" pitchFamily="34" charset="0"/>
              </a:rPr>
              <a:t>a</a:t>
            </a:r>
            <a:r>
              <a:rPr lang="en-US" altLang="en-US" sz="4400" b="1" dirty="0">
                <a:ln>
                  <a:solidFill>
                    <a:schemeClr val="tx1"/>
                  </a:solidFill>
                </a:ln>
                <a:solidFill>
                  <a:srgbClr val="FF6600"/>
                </a:solidFill>
                <a:latin typeface="Arnprior" panose="02000400000000000000" pitchFamily="2" charset="0"/>
              </a:rPr>
              <a:t>n</a:t>
            </a:r>
            <a:r>
              <a:rPr lang="en-US" altLang="en-US" sz="4400" b="1" dirty="0">
                <a:ln>
                  <a:solidFill>
                    <a:schemeClr val="tx1"/>
                  </a:solidFill>
                </a:ln>
                <a:solidFill>
                  <a:srgbClr val="FF6600"/>
                </a:solidFill>
                <a:latin typeface="Pristina" panose="03060402040406080204" pitchFamily="66" charset="0"/>
              </a:rPr>
              <a:t>d</a:t>
            </a:r>
            <a:r>
              <a:rPr lang="en-US" altLang="en-US" sz="4400" b="1" dirty="0">
                <a:ln>
                  <a:solidFill>
                    <a:schemeClr val="tx1"/>
                  </a:solidFill>
                </a:ln>
                <a:solidFill>
                  <a:srgbClr val="FF6600"/>
                </a:solidFill>
                <a:latin typeface="Burnstown Dam" panose="02000400000000000000" pitchFamily="2" charset="0"/>
              </a:rPr>
              <a:t>o</a:t>
            </a:r>
            <a:r>
              <a:rPr lang="en-US" altLang="en-US" sz="4400" b="1" dirty="0">
                <a:ln>
                  <a:solidFill>
                    <a:schemeClr val="tx1"/>
                  </a:solidFill>
                </a:ln>
                <a:solidFill>
                  <a:srgbClr val="FF6600"/>
                </a:solidFill>
                <a:latin typeface="CloisterOpenFace BT" panose="04020705070203030203" pitchFamily="82" charset="0"/>
              </a:rPr>
              <a:t>m</a:t>
            </a:r>
          </a:p>
          <a:p>
            <a:pPr fontAlgn="auto">
              <a:lnSpc>
                <a:spcPct val="80000"/>
              </a:lnSpc>
              <a:spcAft>
                <a:spcPts val="0"/>
              </a:spcAft>
              <a:defRPr/>
            </a:pPr>
            <a:r>
              <a:rPr lang="en-US" altLang="en-US" sz="4400" dirty="0">
                <a:ln>
                  <a:solidFill>
                    <a:srgbClr val="FF6600"/>
                  </a:solidFill>
                </a:ln>
                <a:latin typeface="Arial" panose="020B0604020202020204" pitchFamily="34" charset="0"/>
                <a:cs typeface="Arial" panose="020B0604020202020204" pitchFamily="34" charset="0"/>
              </a:rPr>
              <a:t>Regular</a:t>
            </a:r>
          </a:p>
          <a:p>
            <a:pPr fontAlgn="auto">
              <a:lnSpc>
                <a:spcPct val="80000"/>
              </a:lnSpc>
              <a:spcAft>
                <a:spcPts val="0"/>
              </a:spcAft>
              <a:defRPr/>
            </a:pPr>
            <a:r>
              <a:rPr lang="en-US" altLang="en-US" sz="4400" dirty="0" err="1">
                <a:ln>
                  <a:solidFill>
                    <a:schemeClr val="tx1"/>
                  </a:solidFill>
                </a:ln>
                <a:solidFill>
                  <a:srgbClr val="FF6600"/>
                </a:solidFill>
                <a:latin typeface="Times New Roman" pitchFamily="18" charset="0"/>
              </a:rPr>
              <a:t>AlTeRnAtInG</a:t>
            </a:r>
            <a:endParaRPr lang="en-US" altLang="en-US" sz="4400" dirty="0">
              <a:ln>
                <a:solidFill>
                  <a:schemeClr val="tx1"/>
                </a:solidFill>
              </a:ln>
              <a:solidFill>
                <a:srgbClr val="FF6600"/>
              </a:solidFill>
              <a:latin typeface="Times New Roman" pitchFamily="18" charset="0"/>
            </a:endParaRPr>
          </a:p>
          <a:p>
            <a:pPr fontAlgn="auto">
              <a:lnSpc>
                <a:spcPct val="80000"/>
              </a:lnSpc>
              <a:spcBef>
                <a:spcPts val="0"/>
              </a:spcBef>
              <a:spcAft>
                <a:spcPts val="0"/>
              </a:spcAft>
              <a:defRPr/>
            </a:pPr>
            <a:r>
              <a:rPr lang="en-US" altLang="en-US" sz="8800" b="1" dirty="0">
                <a:ln>
                  <a:solidFill>
                    <a:srgbClr val="FF6600"/>
                  </a:solidFill>
                </a:ln>
                <a:latin typeface="Palace Script MT" panose="030303020206070C0B05" pitchFamily="66" charset="0"/>
              </a:rPr>
              <a:t>Flowing</a:t>
            </a:r>
          </a:p>
          <a:p>
            <a:pPr fontAlgn="auto">
              <a:lnSpc>
                <a:spcPct val="80000"/>
              </a:lnSpc>
              <a:spcAft>
                <a:spcPts val="0"/>
              </a:spcAft>
              <a:defRPr/>
            </a:pPr>
            <a:r>
              <a:rPr lang="en-US" altLang="en-US" sz="2400" dirty="0">
                <a:ln>
                  <a:solidFill>
                    <a:schemeClr val="tx1"/>
                  </a:solidFill>
                </a:ln>
                <a:solidFill>
                  <a:srgbClr val="FF6600"/>
                </a:solidFill>
              </a:rPr>
              <a:t>P</a:t>
            </a:r>
            <a:r>
              <a:rPr lang="en-US" altLang="en-US" sz="2800" dirty="0">
                <a:ln>
                  <a:solidFill>
                    <a:schemeClr val="tx1"/>
                  </a:solidFill>
                </a:ln>
                <a:solidFill>
                  <a:srgbClr val="FF6600"/>
                </a:solidFill>
              </a:rPr>
              <a:t>R</a:t>
            </a:r>
            <a:r>
              <a:rPr lang="en-US" altLang="en-US" sz="3200" dirty="0">
                <a:ln>
                  <a:solidFill>
                    <a:schemeClr val="tx1"/>
                  </a:solidFill>
                </a:ln>
                <a:solidFill>
                  <a:srgbClr val="FF6600"/>
                </a:solidFill>
              </a:rPr>
              <a:t>O</a:t>
            </a:r>
            <a:r>
              <a:rPr lang="en-US" altLang="en-US" sz="3600" dirty="0">
                <a:ln>
                  <a:solidFill>
                    <a:schemeClr val="tx1"/>
                  </a:solidFill>
                </a:ln>
                <a:solidFill>
                  <a:srgbClr val="FF6600"/>
                </a:solidFill>
              </a:rPr>
              <a:t>G</a:t>
            </a:r>
            <a:r>
              <a:rPr lang="en-US" altLang="en-US" sz="4000" dirty="0">
                <a:ln>
                  <a:solidFill>
                    <a:schemeClr val="tx1"/>
                  </a:solidFill>
                </a:ln>
                <a:solidFill>
                  <a:srgbClr val="FF6600"/>
                </a:solidFill>
              </a:rPr>
              <a:t>R</a:t>
            </a:r>
            <a:r>
              <a:rPr lang="en-US" altLang="en-US" sz="4400" dirty="0">
                <a:ln>
                  <a:solidFill>
                    <a:schemeClr val="tx1"/>
                  </a:solidFill>
                </a:ln>
                <a:solidFill>
                  <a:srgbClr val="FF6600"/>
                </a:solidFill>
              </a:rPr>
              <a:t>E</a:t>
            </a:r>
            <a:r>
              <a:rPr lang="en-US" altLang="en-US" sz="4800" dirty="0">
                <a:ln>
                  <a:solidFill>
                    <a:schemeClr val="tx1"/>
                  </a:solidFill>
                </a:ln>
                <a:solidFill>
                  <a:srgbClr val="FF6600"/>
                </a:solidFill>
              </a:rPr>
              <a:t>S</a:t>
            </a:r>
            <a:r>
              <a:rPr lang="en-US" altLang="en-US" sz="5400" dirty="0">
                <a:ln>
                  <a:solidFill>
                    <a:schemeClr val="tx1"/>
                  </a:solidFill>
                </a:ln>
                <a:solidFill>
                  <a:srgbClr val="FF6600"/>
                </a:solidFill>
              </a:rPr>
              <a:t>S</a:t>
            </a:r>
            <a:r>
              <a:rPr lang="en-US" altLang="en-US" sz="6000" dirty="0">
                <a:ln>
                  <a:solidFill>
                    <a:schemeClr val="tx1"/>
                  </a:solidFill>
                </a:ln>
                <a:solidFill>
                  <a:srgbClr val="FF6600"/>
                </a:solidFill>
              </a:rPr>
              <a:t>I</a:t>
            </a:r>
            <a:r>
              <a:rPr lang="en-US" altLang="en-US" sz="6600" dirty="0">
                <a:ln>
                  <a:solidFill>
                    <a:schemeClr val="tx1"/>
                  </a:solidFill>
                </a:ln>
                <a:solidFill>
                  <a:srgbClr val="FF6600"/>
                </a:solidFill>
              </a:rPr>
              <a:t>V</a:t>
            </a:r>
            <a:r>
              <a:rPr lang="en-US" altLang="en-US" sz="7200" dirty="0">
                <a:ln>
                  <a:solidFill>
                    <a:schemeClr val="tx1"/>
                  </a:solidFill>
                </a:ln>
                <a:solidFill>
                  <a:srgbClr val="FF6600"/>
                </a:solidFill>
              </a:rPr>
              <a:t>E</a:t>
            </a:r>
          </a:p>
        </p:txBody>
      </p:sp>
      <p:sp>
        <p:nvSpPr>
          <p:cNvPr id="13314" name="Rectangle 2"/>
          <p:cNvSpPr>
            <a:spLocks noGrp="1" noChangeArrowheads="1"/>
          </p:cNvSpPr>
          <p:nvPr>
            <p:ph type="title"/>
          </p:nvPr>
        </p:nvSpPr>
        <p:spPr>
          <a:xfrm>
            <a:off x="457200" y="76200"/>
            <a:ext cx="8382000" cy="1143000"/>
          </a:xfrm>
          <a:ln>
            <a:solidFill>
              <a:srgbClr val="FF6600"/>
            </a:solidFill>
          </a:ln>
        </p:spPr>
        <p:txBody>
          <a:bodyPr>
            <a:normAutofit fontScale="90000"/>
          </a:bodyPr>
          <a:lstStyle/>
          <a:p>
            <a:pPr fontAlgn="auto">
              <a:spcAft>
                <a:spcPts val="0"/>
              </a:spcAft>
              <a:defRPr/>
            </a:pPr>
            <a:r>
              <a:rPr lang="en-US" altLang="en-US" sz="4000">
                <a:solidFill>
                  <a:schemeClr val="bg1">
                    <a:lumMod val="75000"/>
                    <a:lumOff val="25000"/>
                  </a:schemeClr>
                </a:solidFill>
                <a:latin typeface="Cooper Black" pitchFamily="18" charset="0"/>
              </a:rPr>
              <a:t>5 types of Pattern and Rhythm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4294967295"/>
          </p:nvPr>
        </p:nvSpPr>
        <p:spPr>
          <a:xfrm>
            <a:off x="108751" y="914400"/>
            <a:ext cx="4006049" cy="457200"/>
          </a:xfrm>
        </p:spPr>
        <p:txBody>
          <a:bodyPr/>
          <a:lstStyle/>
          <a:p>
            <a:pPr fontAlgn="auto">
              <a:spcAft>
                <a:spcPts val="0"/>
              </a:spcAft>
              <a:defRPr/>
            </a:pPr>
            <a:r>
              <a:rPr lang="en-US" altLang="en-US" dirty="0"/>
              <a:t>Has motifs with NO apparent order.</a:t>
            </a:r>
          </a:p>
        </p:txBody>
      </p:sp>
      <p:sp>
        <p:nvSpPr>
          <p:cNvPr id="14338" name="Rectangle 2"/>
          <p:cNvSpPr>
            <a:spLocks noGrp="1" noChangeArrowheads="1"/>
          </p:cNvSpPr>
          <p:nvPr>
            <p:ph type="title" idx="4294967295"/>
          </p:nvPr>
        </p:nvSpPr>
        <p:spPr>
          <a:xfrm>
            <a:off x="31812" y="-152400"/>
            <a:ext cx="4616388" cy="1143000"/>
          </a:xfrm>
          <a:noFill/>
          <a:ln>
            <a:noFill/>
          </a:ln>
        </p:spPr>
        <p:txBody>
          <a:bodyPr>
            <a:noAutofit/>
          </a:bodyPr>
          <a:lstStyle/>
          <a:p>
            <a:pPr algn="l" fontAlgn="auto">
              <a:spcAft>
                <a:spcPts val="0"/>
              </a:spcAft>
              <a:defRPr/>
            </a:pPr>
            <a:r>
              <a:rPr lang="en-US" altLang="en-US" sz="4000" dirty="0">
                <a:solidFill>
                  <a:srgbClr val="FF6600"/>
                </a:solidFill>
                <a:latin typeface="Berylium" panose="02000000000000000000" pitchFamily="2" charset="0"/>
              </a:rPr>
              <a:t>Random</a:t>
            </a:r>
            <a:r>
              <a:rPr lang="en-US" altLang="en-US" sz="4000" dirty="0">
                <a:solidFill>
                  <a:schemeClr val="tx1"/>
                </a:solidFill>
                <a:latin typeface="Berylium" panose="02000000000000000000" pitchFamily="2" charset="0"/>
              </a:rPr>
              <a:t> Pattern</a:t>
            </a:r>
          </a:p>
        </p:txBody>
      </p:sp>
      <p:sp>
        <p:nvSpPr>
          <p:cNvPr id="20486" name="Rectangle 5"/>
          <p:cNvSpPr>
            <a:spLocks noChangeArrowheads="1"/>
          </p:cNvSpPr>
          <p:nvPr/>
        </p:nvSpPr>
        <p:spPr bwMode="auto">
          <a:xfrm>
            <a:off x="6324600" y="1518206"/>
            <a:ext cx="26352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i="1" dirty="0"/>
              <a:t>Golconda created by </a:t>
            </a:r>
            <a:r>
              <a:rPr lang="en-US" altLang="en-US" dirty="0"/>
              <a:t>Rene Magritte, 1953 Brussels, Belgium. </a:t>
            </a:r>
          </a:p>
          <a:p>
            <a:pPr eaLnBrk="1" hangingPunct="1"/>
            <a:r>
              <a:rPr lang="en-US" altLang="en-US" dirty="0"/>
              <a:t>Oil on canvas, Surrealism.</a:t>
            </a:r>
          </a:p>
          <a:p>
            <a:pPr eaLnBrk="1" hangingPunct="1"/>
            <a:r>
              <a:rPr lang="en-US" altLang="en-US" dirty="0"/>
              <a:t>Located in </a:t>
            </a:r>
            <a:r>
              <a:rPr lang="en-US" altLang="en-US" dirty="0" err="1"/>
              <a:t>Menil</a:t>
            </a:r>
            <a:r>
              <a:rPr lang="en-US" altLang="en-US" dirty="0"/>
              <a:t> Collection, Houston, Texas, USA </a:t>
            </a:r>
          </a:p>
        </p:txBody>
      </p:sp>
      <p:pic>
        <p:nvPicPr>
          <p:cNvPr id="20488" name="Picture 8" descr="http://uploads0.wikiart.org/images/rene-magritte/gonconda-1953%281%29.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518206"/>
            <a:ext cx="5940425" cy="48397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quarter" idx="4294967295"/>
          </p:nvPr>
        </p:nvSpPr>
        <p:spPr>
          <a:xfrm>
            <a:off x="-8138" y="876670"/>
            <a:ext cx="5494538" cy="457200"/>
          </a:xfrm>
        </p:spPr>
        <p:txBody>
          <a:bodyPr/>
          <a:lstStyle/>
          <a:p>
            <a:pPr fontAlgn="auto">
              <a:lnSpc>
                <a:spcPct val="90000"/>
              </a:lnSpc>
              <a:spcAft>
                <a:spcPts val="0"/>
              </a:spcAft>
              <a:defRPr/>
            </a:pPr>
            <a:r>
              <a:rPr lang="en-US" altLang="en-US" dirty="0"/>
              <a:t>Has the same motifs that repeat in identical spaces.</a:t>
            </a:r>
          </a:p>
        </p:txBody>
      </p:sp>
      <p:sp>
        <p:nvSpPr>
          <p:cNvPr id="15362" name="Rectangle 2"/>
          <p:cNvSpPr>
            <a:spLocks noGrp="1" noChangeArrowheads="1"/>
          </p:cNvSpPr>
          <p:nvPr>
            <p:ph type="title" idx="4294967295"/>
          </p:nvPr>
        </p:nvSpPr>
        <p:spPr>
          <a:xfrm>
            <a:off x="-304800" y="0"/>
            <a:ext cx="8382000" cy="701675"/>
          </a:xfrm>
          <a:noFill/>
          <a:ln>
            <a:noFill/>
          </a:ln>
        </p:spPr>
        <p:txBody>
          <a:bodyPr>
            <a:noAutofit/>
          </a:bodyPr>
          <a:lstStyle/>
          <a:p>
            <a:pPr fontAlgn="auto">
              <a:spcAft>
                <a:spcPts val="0"/>
              </a:spcAft>
              <a:defRPr/>
            </a:pPr>
            <a:r>
              <a:rPr lang="en-US" altLang="en-US" sz="4000" dirty="0">
                <a:solidFill>
                  <a:srgbClr val="FF6600"/>
                </a:solidFill>
                <a:latin typeface="Berylium" panose="02000000000000000000" pitchFamily="2" charset="0"/>
              </a:rPr>
              <a:t>Regular</a:t>
            </a:r>
            <a:r>
              <a:rPr lang="en-US" altLang="en-US" sz="4000" dirty="0">
                <a:solidFill>
                  <a:schemeClr val="tx1"/>
                </a:solidFill>
                <a:latin typeface="Berylium" panose="02000000000000000000" pitchFamily="2" charset="0"/>
              </a:rPr>
              <a:t> Pattern &amp; RHYTHM</a:t>
            </a: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9"/>
          <p:cNvSpPr>
            <a:spLocks noChangeArrowheads="1"/>
          </p:cNvSpPr>
          <p:nvPr/>
        </p:nvSpPr>
        <p:spPr bwMode="auto">
          <a:xfrm>
            <a:off x="6248400" y="1905000"/>
            <a:ext cx="260191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Like a heart beat or song with a steady beat, regular rhythms and patterns are created by a series of elements, often identical or similar, that are placed at regular or similar intervals, such as in grids. Simple regular rhythms, if overused, can be monotonous.</a:t>
            </a:r>
            <a:endParaRPr lang="en-US" altLang="en-US" dirty="0"/>
          </a:p>
        </p:txBody>
      </p:sp>
      <p:pic>
        <p:nvPicPr>
          <p:cNvPr id="21515" name="Picture 11" descr="http://pinso.co.uk/wp-content/uploads/2012/09/PINSO-CREATIVE-GRADUATES-LOUIS-VUITTON-O-e1352277591510.jpg"/>
          <p:cNvPicPr>
            <a:picLocks noChangeAspect="1" noChangeArrowheads="1"/>
          </p:cNvPicPr>
          <p:nvPr/>
        </p:nvPicPr>
        <p:blipFill rotWithShape="1">
          <a:blip r:embed="rId4">
            <a:extLst>
              <a:ext uri="{28A0092B-C50C-407E-A947-70E740481C1C}">
                <a14:useLocalDpi xmlns:a14="http://schemas.microsoft.com/office/drawing/2010/main" val="0"/>
              </a:ext>
            </a:extLst>
          </a:blip>
          <a:srcRect r="23780"/>
          <a:stretch/>
        </p:blipFill>
        <p:spPr bwMode="auto">
          <a:xfrm>
            <a:off x="462379" y="1066800"/>
            <a:ext cx="5328821" cy="4762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sz="quarter" idx="13"/>
          </p:nvPr>
        </p:nvSpPr>
        <p:spPr>
          <a:xfrm>
            <a:off x="76200" y="838200"/>
            <a:ext cx="4572000" cy="392112"/>
          </a:xfrm>
        </p:spPr>
        <p:txBody>
          <a:bodyPr>
            <a:normAutofit lnSpcReduction="10000"/>
          </a:bodyPr>
          <a:lstStyle/>
          <a:p>
            <a:pPr fontAlgn="auto">
              <a:spcAft>
                <a:spcPts val="0"/>
              </a:spcAft>
              <a:defRPr/>
            </a:pPr>
            <a:r>
              <a:rPr lang="en-US" altLang="en-US" b="1" dirty="0"/>
              <a:t>2 or more motifs that repeat regularly</a:t>
            </a:r>
            <a:r>
              <a:rPr lang="en-US" altLang="en-US" dirty="0"/>
              <a:t>.</a:t>
            </a:r>
          </a:p>
        </p:txBody>
      </p:sp>
      <p:sp>
        <p:nvSpPr>
          <p:cNvPr id="16387" name="Rectangle 2"/>
          <p:cNvSpPr>
            <a:spLocks noGrp="1" noChangeArrowheads="1"/>
          </p:cNvSpPr>
          <p:nvPr>
            <p:ph type="title"/>
          </p:nvPr>
        </p:nvSpPr>
        <p:spPr>
          <a:xfrm>
            <a:off x="-76200" y="-228600"/>
            <a:ext cx="5943600" cy="1143000"/>
          </a:xfrm>
          <a:noFill/>
          <a:ln>
            <a:noFill/>
          </a:ln>
        </p:spPr>
        <p:txBody>
          <a:bodyPr>
            <a:normAutofit/>
          </a:bodyPr>
          <a:lstStyle/>
          <a:p>
            <a:pPr fontAlgn="auto">
              <a:spcAft>
                <a:spcPts val="0"/>
              </a:spcAft>
              <a:defRPr/>
            </a:pPr>
            <a:r>
              <a:rPr lang="en-US" altLang="en-US" sz="4000" dirty="0">
                <a:solidFill>
                  <a:srgbClr val="FF6600"/>
                </a:solidFill>
                <a:latin typeface="Berylium" panose="02000000000000000000" pitchFamily="2" charset="0"/>
              </a:rPr>
              <a:t>Alternating</a:t>
            </a:r>
            <a:r>
              <a:rPr lang="en-US" altLang="en-US" sz="4000" dirty="0">
                <a:solidFill>
                  <a:schemeClr val="tx1"/>
                </a:solidFill>
                <a:latin typeface="Berylium" panose="02000000000000000000" pitchFamily="2" charset="0"/>
              </a:rPr>
              <a:t> Pattern</a:t>
            </a:r>
          </a:p>
        </p:txBody>
      </p:sp>
      <p:sp>
        <p:nvSpPr>
          <p:cNvPr id="22533" name="Rectangle 4"/>
          <p:cNvSpPr>
            <a:spLocks noChangeArrowheads="1"/>
          </p:cNvSpPr>
          <p:nvPr/>
        </p:nvSpPr>
        <p:spPr bwMode="auto">
          <a:xfrm>
            <a:off x="4953000" y="1676400"/>
            <a:ext cx="3962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i="1" dirty="0"/>
              <a:t>Lizard created by </a:t>
            </a:r>
          </a:p>
          <a:p>
            <a:pPr eaLnBrk="1" hangingPunct="1"/>
            <a:r>
              <a:rPr lang="en-US" altLang="en-US" dirty="0"/>
              <a:t>M.C. Escher,1942, Op Art.</a:t>
            </a:r>
          </a:p>
          <a:p>
            <a:pPr eaLnBrk="1" hangingPunct="1"/>
            <a:r>
              <a:rPr lang="en-US" altLang="en-US" dirty="0"/>
              <a:t>Tessellation</a:t>
            </a:r>
          </a:p>
          <a:p>
            <a:pPr eaLnBrk="1" hangingPunct="1"/>
            <a:endParaRPr lang="en-US" altLang="en-US" dirty="0"/>
          </a:p>
          <a:p>
            <a:pPr eaLnBrk="1" hangingPunct="1"/>
            <a:endParaRPr lang="en-US" altLang="en-US" dirty="0"/>
          </a:p>
          <a:p>
            <a:pPr eaLnBrk="1" hangingPunct="1"/>
            <a:endParaRPr lang="en-US" altLang="en-US" dirty="0"/>
          </a:p>
          <a:p>
            <a:pPr eaLnBrk="1" hangingPunct="1"/>
            <a:r>
              <a:rPr lang="en-US" dirty="0"/>
              <a:t>Two or more different motifs may be alternated, a single motif </a:t>
            </a:r>
          </a:p>
          <a:p>
            <a:pPr eaLnBrk="1" hangingPunct="1"/>
            <a:r>
              <a:rPr lang="en-US" dirty="0"/>
              <a:t>might be flipped, mirrored, rotated or the placement or spacing between motifs can be alternated. </a:t>
            </a:r>
          </a:p>
          <a:p>
            <a:pPr eaLnBrk="1" hangingPunct="1"/>
            <a:endParaRPr lang="en-US" dirty="0"/>
          </a:p>
          <a:p>
            <a:pPr eaLnBrk="1" hangingPunct="1"/>
            <a:r>
              <a:rPr lang="en-US" dirty="0"/>
              <a:t>This in a way is a regular rhythm that has more complex motifs. The added variety can help lessen the monotony of a regular rhythm.</a:t>
            </a:r>
            <a:endParaRPr lang="en-US" altLang="en-US" dirty="0"/>
          </a:p>
        </p:txBody>
      </p:sp>
      <p:pic>
        <p:nvPicPr>
          <p:cNvPr id="22535" name="Picture 7" descr="Lizard - Escher M.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4437380" cy="4788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sz="quarter" idx="13"/>
          </p:nvPr>
        </p:nvSpPr>
        <p:spPr>
          <a:xfrm>
            <a:off x="-76200" y="838200"/>
            <a:ext cx="2971800" cy="457200"/>
          </a:xfrm>
        </p:spPr>
        <p:txBody>
          <a:bodyPr/>
          <a:lstStyle/>
          <a:p>
            <a:pPr fontAlgn="auto">
              <a:spcAft>
                <a:spcPts val="0"/>
              </a:spcAft>
              <a:defRPr/>
            </a:pPr>
            <a:r>
              <a:rPr lang="en-US" altLang="en-US" dirty="0"/>
              <a:t>Repetition of wavy lines.</a:t>
            </a:r>
          </a:p>
        </p:txBody>
      </p:sp>
      <p:sp>
        <p:nvSpPr>
          <p:cNvPr id="17410" name="Rectangle 2"/>
          <p:cNvSpPr>
            <a:spLocks noGrp="1" noChangeArrowheads="1"/>
          </p:cNvSpPr>
          <p:nvPr>
            <p:ph type="title"/>
          </p:nvPr>
        </p:nvSpPr>
        <p:spPr>
          <a:xfrm>
            <a:off x="14288" y="-76200"/>
            <a:ext cx="4710112" cy="952500"/>
          </a:xfrm>
          <a:noFill/>
          <a:ln>
            <a:noFill/>
          </a:ln>
        </p:spPr>
        <p:txBody>
          <a:bodyPr>
            <a:normAutofit/>
          </a:bodyPr>
          <a:lstStyle/>
          <a:p>
            <a:pPr fontAlgn="auto">
              <a:spcAft>
                <a:spcPts val="0"/>
              </a:spcAft>
              <a:defRPr/>
            </a:pPr>
            <a:r>
              <a:rPr lang="en-US" altLang="en-US" sz="4000" dirty="0">
                <a:solidFill>
                  <a:srgbClr val="FF6600"/>
                </a:solidFill>
                <a:latin typeface="Berylium" panose="02000000000000000000" pitchFamily="2" charset="0"/>
              </a:rPr>
              <a:t>Flowing</a:t>
            </a:r>
            <a:r>
              <a:rPr lang="en-US" altLang="en-US" sz="4000" dirty="0">
                <a:solidFill>
                  <a:schemeClr val="tx1"/>
                </a:solidFill>
                <a:latin typeface="Berylium" panose="02000000000000000000" pitchFamily="2" charset="0"/>
              </a:rPr>
              <a:t> Rhythm</a:t>
            </a:r>
          </a:p>
        </p:txBody>
      </p:sp>
      <p:sp>
        <p:nvSpPr>
          <p:cNvPr id="23558" name="Rectangle 5"/>
          <p:cNvSpPr>
            <a:spLocks noChangeArrowheads="1"/>
          </p:cNvSpPr>
          <p:nvPr/>
        </p:nvSpPr>
        <p:spPr bwMode="auto">
          <a:xfrm>
            <a:off x="685800" y="5257800"/>
            <a:ext cx="7467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i="1" dirty="0"/>
              <a:t>Bush Medicine Leaves</a:t>
            </a:r>
            <a:r>
              <a:rPr lang="en-US" altLang="en-US" dirty="0"/>
              <a:t> created by Gloria </a:t>
            </a:r>
            <a:r>
              <a:rPr lang="en-US" altLang="en-US" dirty="0" err="1"/>
              <a:t>Petyarre</a:t>
            </a:r>
            <a:r>
              <a:rPr lang="en-US" altLang="en-US" dirty="0"/>
              <a:t>, acrylic on linen.</a:t>
            </a:r>
          </a:p>
          <a:p>
            <a:pPr eaLnBrk="1" hangingPunct="1"/>
            <a:endParaRPr lang="en-US" altLang="en-US" dirty="0"/>
          </a:p>
          <a:p>
            <a:pPr eaLnBrk="1" hangingPunct="1"/>
            <a:r>
              <a:rPr lang="en-US" altLang="en-US" dirty="0"/>
              <a:t>Flowing rhythm is created by bending and curving motifs and spaces. </a:t>
            </a:r>
          </a:p>
          <a:p>
            <a:pPr eaLnBrk="1" hangingPunct="1"/>
            <a:r>
              <a:rPr lang="en-US" altLang="en-US" dirty="0"/>
              <a:t>It can be seen in streams and waterways, sand dunes and glaciers, </a:t>
            </a:r>
          </a:p>
          <a:p>
            <a:pPr eaLnBrk="1" hangingPunct="1"/>
            <a:r>
              <a:rPr lang="en-US" altLang="en-US" dirty="0"/>
              <a:t>hills and wind-blown grasses.</a:t>
            </a:r>
          </a:p>
        </p:txBody>
      </p:sp>
      <p:pic>
        <p:nvPicPr>
          <p:cNvPr id="23560" name="Picture 8" descr="http://www.japingka.com.au/wp-content/uploads/Jap-010057-Glor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98" y="1450019"/>
            <a:ext cx="8084065" cy="3505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quarter" idx="13"/>
          </p:nvPr>
        </p:nvSpPr>
        <p:spPr>
          <a:xfrm>
            <a:off x="-76200" y="838200"/>
            <a:ext cx="5257800" cy="381000"/>
          </a:xfrm>
        </p:spPr>
        <p:txBody>
          <a:bodyPr/>
          <a:lstStyle/>
          <a:p>
            <a:pPr fontAlgn="auto">
              <a:lnSpc>
                <a:spcPct val="90000"/>
              </a:lnSpc>
              <a:spcAft>
                <a:spcPts val="0"/>
              </a:spcAft>
              <a:defRPr/>
            </a:pPr>
            <a:r>
              <a:rPr lang="en-US" altLang="en-US" dirty="0"/>
              <a:t>Motifs that change each time they are repeated.</a:t>
            </a:r>
          </a:p>
        </p:txBody>
      </p:sp>
      <p:sp>
        <p:nvSpPr>
          <p:cNvPr id="18434" name="Rectangle 2"/>
          <p:cNvSpPr>
            <a:spLocks noGrp="1" noChangeArrowheads="1"/>
          </p:cNvSpPr>
          <p:nvPr>
            <p:ph type="title"/>
          </p:nvPr>
        </p:nvSpPr>
        <p:spPr>
          <a:xfrm>
            <a:off x="0" y="60325"/>
            <a:ext cx="8458200" cy="701675"/>
          </a:xfrm>
          <a:noFill/>
          <a:ln>
            <a:noFill/>
          </a:ln>
        </p:spPr>
        <p:txBody>
          <a:bodyPr>
            <a:noAutofit/>
          </a:bodyPr>
          <a:lstStyle/>
          <a:p>
            <a:pPr fontAlgn="auto">
              <a:spcAft>
                <a:spcPts val="0"/>
              </a:spcAft>
              <a:defRPr/>
            </a:pPr>
            <a:r>
              <a:rPr lang="en-US" altLang="en-US" sz="4000" dirty="0">
                <a:solidFill>
                  <a:srgbClr val="FF6600"/>
                </a:solidFill>
                <a:latin typeface="Berylium" panose="02000000000000000000" pitchFamily="2" charset="0"/>
              </a:rPr>
              <a:t>Progressive</a:t>
            </a:r>
            <a:r>
              <a:rPr lang="en-US" altLang="en-US" sz="4000" dirty="0">
                <a:solidFill>
                  <a:schemeClr val="bg1">
                    <a:lumMod val="75000"/>
                    <a:lumOff val="25000"/>
                  </a:schemeClr>
                </a:solidFill>
                <a:latin typeface="Berylium" panose="02000000000000000000" pitchFamily="2" charset="0"/>
              </a:rPr>
              <a:t> </a:t>
            </a:r>
            <a:r>
              <a:rPr lang="en-US" altLang="en-US" sz="4000" dirty="0">
                <a:solidFill>
                  <a:schemeClr val="tx1"/>
                </a:solidFill>
                <a:latin typeface="Berylium" panose="02000000000000000000" pitchFamily="2" charset="0"/>
              </a:rPr>
              <a:t>Pattern &amp; Rhythm</a:t>
            </a:r>
          </a:p>
        </p:txBody>
      </p:sp>
      <p:sp>
        <p:nvSpPr>
          <p:cNvPr id="24581" name="Rectangle 4"/>
          <p:cNvSpPr>
            <a:spLocks noChangeArrowheads="1"/>
          </p:cNvSpPr>
          <p:nvPr/>
        </p:nvSpPr>
        <p:spPr bwMode="auto">
          <a:xfrm>
            <a:off x="76200" y="1371600"/>
            <a:ext cx="8731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Each time a motif repeats it changes a little, transforming and translating </a:t>
            </a:r>
          </a:p>
          <a:p>
            <a:pPr eaLnBrk="1" hangingPunct="1"/>
            <a:r>
              <a:rPr lang="en-US" dirty="0"/>
              <a:t>in a steady sequence - the motif progresses from one thing to another.</a:t>
            </a:r>
            <a:endParaRPr lang="en-US" altLang="en-US" dirty="0"/>
          </a:p>
        </p:txBody>
      </p:sp>
      <p:pic>
        <p:nvPicPr>
          <p:cNvPr id="24583" name="Picture 7" descr="http://www.chucrutecomsalsicha.com/archives/romanesco-s-thumb.jpg"/>
          <p:cNvPicPr>
            <a:picLocks noChangeAspect="1" noChangeArrowheads="1"/>
          </p:cNvPicPr>
          <p:nvPr/>
        </p:nvPicPr>
        <p:blipFill rotWithShape="1">
          <a:blip r:embed="rId3">
            <a:extLst>
              <a:ext uri="{28A0092B-C50C-407E-A947-70E740481C1C}">
                <a14:useLocalDpi xmlns:a14="http://schemas.microsoft.com/office/drawing/2010/main" val="0"/>
              </a:ext>
            </a:extLst>
          </a:blip>
          <a:srcRect l="6170" r="25092"/>
          <a:stretch/>
        </p:blipFill>
        <p:spPr bwMode="auto">
          <a:xfrm>
            <a:off x="228600" y="2123723"/>
            <a:ext cx="2294373" cy="22196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0799" y="2123723"/>
            <a:ext cx="1524001" cy="4524315"/>
          </a:xfrm>
          <a:prstGeom prst="rect">
            <a:avLst/>
          </a:prstGeom>
          <a:noFill/>
        </p:spPr>
        <p:txBody>
          <a:bodyPr wrap="square" rtlCol="0">
            <a:spAutoFit/>
          </a:bodyPr>
          <a:lstStyle/>
          <a:p>
            <a:r>
              <a:rPr lang="en-US" dirty="0"/>
              <a:t>Examples from nature:</a:t>
            </a:r>
          </a:p>
          <a:p>
            <a:endParaRPr lang="en-US" dirty="0"/>
          </a:p>
          <a:p>
            <a:endParaRPr lang="en-US" dirty="0"/>
          </a:p>
          <a:p>
            <a:endParaRPr lang="en-US" dirty="0"/>
          </a:p>
          <a:p>
            <a:endParaRPr lang="en-US" dirty="0"/>
          </a:p>
          <a:p>
            <a:r>
              <a:rPr lang="en-US" dirty="0"/>
              <a:t>Romanesco Broccoli</a:t>
            </a:r>
          </a:p>
          <a:p>
            <a:endParaRPr lang="en-US" dirty="0"/>
          </a:p>
          <a:p>
            <a:endParaRPr lang="en-US" dirty="0"/>
          </a:p>
          <a:p>
            <a:endParaRPr lang="en-US" dirty="0"/>
          </a:p>
          <a:p>
            <a:endParaRPr lang="en-US" dirty="0"/>
          </a:p>
          <a:p>
            <a:endParaRPr lang="en-US" dirty="0"/>
          </a:p>
          <a:p>
            <a:endParaRPr lang="en-US" dirty="0"/>
          </a:p>
          <a:p>
            <a:endParaRPr lang="en-US" dirty="0"/>
          </a:p>
          <a:p>
            <a:r>
              <a:rPr lang="en-US" dirty="0"/>
              <a:t>Pine Cone</a:t>
            </a:r>
          </a:p>
        </p:txBody>
      </p:sp>
      <p:pic>
        <p:nvPicPr>
          <p:cNvPr id="24585" name="Picture 9" descr="http://gofiguremath.org/wp-content/uploads/2014/06/tumblr_le70xiJNBE1qzwj2fo1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19600"/>
            <a:ext cx="2305354" cy="2314576"/>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Smaller &amp; Smaller Colour - Escher 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163" y="2057400"/>
            <a:ext cx="4146037" cy="40780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93163" y="6096000"/>
            <a:ext cx="4146037" cy="646331"/>
          </a:xfrm>
          <a:prstGeom prst="rect">
            <a:avLst/>
          </a:prstGeom>
          <a:noFill/>
        </p:spPr>
        <p:txBody>
          <a:bodyPr wrap="square" rtlCol="0">
            <a:spAutoFit/>
          </a:bodyPr>
          <a:lstStyle/>
          <a:p>
            <a:r>
              <a:rPr lang="en-US" dirty="0"/>
              <a:t>Smaller and Smaller Color created by M.C. Escher, 1956, Op Art tessellation.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2"/>
          <p:cNvSpPr txBox="1">
            <a:spLocks noChangeArrowheads="1"/>
          </p:cNvSpPr>
          <p:nvPr/>
        </p:nvSpPr>
        <p:spPr bwMode="auto">
          <a:xfrm>
            <a:off x="152400" y="228600"/>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Usage of the art elements to direct a viewer's eye along a path through an artwork, and/or to show movement, action and direction. Some elements are given the ability to be moved or move on their own.</a:t>
            </a:r>
            <a:endParaRPr lang="en-US" alt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108" t="33528" r="8957" b="4854"/>
          <a:stretch/>
        </p:blipFill>
        <p:spPr>
          <a:xfrm>
            <a:off x="1731308" y="1371600"/>
            <a:ext cx="5681383" cy="5334000"/>
          </a:xfrm>
          <a:prstGeom prst="rect">
            <a:avLst/>
          </a:prstGeom>
        </p:spPr>
      </p:pic>
    </p:spTree>
    <p:extLst>
      <p:ext uri="{BB962C8B-B14F-4D97-AF65-F5344CB8AC3E}">
        <p14:creationId xmlns:p14="http://schemas.microsoft.com/office/powerpoint/2010/main" val="180150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216972" y="685800"/>
            <a:ext cx="7003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rgbClr val="FF6600"/>
                </a:solidFill>
                <a:latin typeface="Garamond" panose="02020404030301010803" pitchFamily="18" charset="0"/>
              </a:rPr>
              <a:t>Movement</a:t>
            </a:r>
            <a:r>
              <a:rPr lang="en-US" altLang="en-US" sz="2000" dirty="0">
                <a:latin typeface="Garamond" panose="02020404030301010803" pitchFamily="18" charset="0"/>
              </a:rPr>
              <a:t> is the </a:t>
            </a:r>
            <a:r>
              <a:rPr lang="en-US" altLang="en-US" sz="2000" dirty="0">
                <a:solidFill>
                  <a:srgbClr val="FF6600"/>
                </a:solidFill>
                <a:latin typeface="Garamond" panose="02020404030301010803" pitchFamily="18" charset="0"/>
              </a:rPr>
              <a:t>illusion of motion</a:t>
            </a:r>
            <a:r>
              <a:rPr lang="en-US" altLang="en-US" sz="2000" dirty="0">
                <a:latin typeface="Garamond" panose="02020404030301010803" pitchFamily="18" charset="0"/>
              </a:rPr>
              <a:t> created by lines, shapes or color that cause the eye to move over the design along those shapes.</a:t>
            </a:r>
          </a:p>
        </p:txBody>
      </p:sp>
      <p:pic>
        <p:nvPicPr>
          <p:cNvPr id="16387" name="Picture 4" descr="http://turtlesplusrhinos.files.wordpress.com/2012/06/the_great_wave_off_kanagaw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46" y="3048000"/>
            <a:ext cx="4433729" cy="31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
          <p:cNvSpPr>
            <a:spLocks noChangeArrowheads="1"/>
          </p:cNvSpPr>
          <p:nvPr/>
        </p:nvSpPr>
        <p:spPr bwMode="auto">
          <a:xfrm>
            <a:off x="2057400" y="2286000"/>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Where is the movement in the 2 art works below?</a:t>
            </a:r>
          </a:p>
        </p:txBody>
      </p:sp>
      <p:sp>
        <p:nvSpPr>
          <p:cNvPr id="2" name="TextBox 1"/>
          <p:cNvSpPr txBox="1"/>
          <p:nvPr/>
        </p:nvSpPr>
        <p:spPr>
          <a:xfrm>
            <a:off x="0" y="-22086"/>
            <a:ext cx="2971800" cy="707886"/>
          </a:xfrm>
          <a:prstGeom prst="rect">
            <a:avLst/>
          </a:prstGeom>
          <a:noFill/>
        </p:spPr>
        <p:txBody>
          <a:bodyPr wrap="square" rtlCol="0">
            <a:spAutoFit/>
          </a:bodyPr>
          <a:lstStyle/>
          <a:p>
            <a:r>
              <a:rPr lang="en-US" sz="4000" b="1" dirty="0">
                <a:latin typeface="Berylium" panose="02000000000000000000" pitchFamily="2" charset="0"/>
              </a:rPr>
              <a:t>MOVEMENT</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935470"/>
            <a:ext cx="4267200" cy="340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quarter" idx="13"/>
          </p:nvPr>
        </p:nvSpPr>
        <p:spPr>
          <a:xfrm>
            <a:off x="457200" y="1905000"/>
            <a:ext cx="2438400" cy="4075112"/>
          </a:xfrm>
        </p:spPr>
        <p:txBody>
          <a:bodyPr>
            <a:normAutofit/>
          </a:bodyPr>
          <a:lstStyle/>
          <a:p>
            <a:pPr algn="l" fontAlgn="auto">
              <a:spcAft>
                <a:spcPts val="0"/>
              </a:spcAft>
              <a:defRPr/>
            </a:pPr>
            <a:r>
              <a:rPr lang="en-US" altLang="en-US" sz="3600" dirty="0">
                <a:latin typeface="Berylium" panose="02000000000000000000" pitchFamily="2" charset="0"/>
              </a:rPr>
              <a:t>Pattern</a:t>
            </a:r>
          </a:p>
          <a:p>
            <a:pPr algn="l" fontAlgn="auto">
              <a:spcAft>
                <a:spcPts val="0"/>
              </a:spcAft>
              <a:defRPr/>
            </a:pPr>
            <a:r>
              <a:rPr lang="en-US" altLang="en-US" sz="3600" dirty="0">
                <a:latin typeface="Berylium" panose="02000000000000000000" pitchFamily="2" charset="0"/>
              </a:rPr>
              <a:t>Rhythm </a:t>
            </a:r>
          </a:p>
          <a:p>
            <a:pPr algn="l" fontAlgn="auto">
              <a:spcAft>
                <a:spcPts val="0"/>
              </a:spcAft>
              <a:defRPr/>
            </a:pPr>
            <a:r>
              <a:rPr lang="en-US" altLang="en-US" sz="3600" dirty="0">
                <a:latin typeface="Berylium" panose="02000000000000000000" pitchFamily="2" charset="0"/>
              </a:rPr>
              <a:t>&amp; Movement</a:t>
            </a:r>
          </a:p>
        </p:txBody>
      </p:sp>
      <p:sp>
        <p:nvSpPr>
          <p:cNvPr id="3074" name="Rectangle 2"/>
          <p:cNvSpPr>
            <a:spLocks noGrp="1" noChangeArrowheads="1"/>
          </p:cNvSpPr>
          <p:nvPr>
            <p:ph type="title"/>
          </p:nvPr>
        </p:nvSpPr>
        <p:spPr>
          <a:xfrm>
            <a:off x="319596" y="228600"/>
            <a:ext cx="8291004" cy="701675"/>
          </a:xfrm>
          <a:solidFill>
            <a:srgbClr val="CC9900"/>
          </a:solidFill>
          <a:ln>
            <a:solidFill>
              <a:srgbClr val="0070C0"/>
            </a:solidFill>
          </a:ln>
        </p:spPr>
        <p:txBody>
          <a:bodyPr>
            <a:normAutofit/>
          </a:bodyPr>
          <a:lstStyle/>
          <a:p>
            <a:pPr algn="l" fontAlgn="auto">
              <a:spcAft>
                <a:spcPts val="0"/>
              </a:spcAft>
              <a:defRPr/>
            </a:pPr>
            <a:r>
              <a:rPr lang="en-US" altLang="en-US" sz="4000" dirty="0">
                <a:solidFill>
                  <a:schemeClr val="bg1">
                    <a:lumMod val="75000"/>
                    <a:lumOff val="25000"/>
                  </a:schemeClr>
                </a:solidFill>
              </a:rPr>
              <a:t>Principles of Design-Part 1</a:t>
            </a:r>
          </a:p>
        </p:txBody>
      </p:sp>
      <p:pic>
        <p:nvPicPr>
          <p:cNvPr id="6148" name="Picture 5" descr="http://abcofdesign.com/images/VanGogh-Starry_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12925"/>
            <a:ext cx="50292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1"/>
          <p:cNvSpPr txBox="1">
            <a:spLocks noChangeArrowheads="1"/>
          </p:cNvSpPr>
          <p:nvPr/>
        </p:nvSpPr>
        <p:spPr bwMode="auto">
          <a:xfrm>
            <a:off x="3200400" y="5827712"/>
            <a:ext cx="441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i="1" dirty="0"/>
              <a:t>Starry Night</a:t>
            </a:r>
            <a:r>
              <a:rPr lang="en-US" altLang="en-US" dirty="0"/>
              <a:t> by Vincent Van Gogh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657225" y="1504950"/>
            <a:ext cx="78009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To </a:t>
            </a:r>
            <a:r>
              <a:rPr lang="en-US" altLang="en-US" sz="2800" dirty="0">
                <a:solidFill>
                  <a:srgbClr val="FF6600"/>
                </a:solidFill>
              </a:rPr>
              <a:t>create a pattern</a:t>
            </a:r>
            <a:r>
              <a:rPr lang="en-US" altLang="en-US" sz="2800" dirty="0"/>
              <a:t> in a picture you need to have repetition of a </a:t>
            </a:r>
            <a:r>
              <a:rPr lang="en-US" altLang="en-US" sz="2800" dirty="0">
                <a:solidFill>
                  <a:srgbClr val="FF6600"/>
                </a:solidFill>
              </a:rPr>
              <a:t>unit </a:t>
            </a:r>
            <a:r>
              <a:rPr lang="en-US" altLang="en-US" sz="2800" dirty="0"/>
              <a:t>or</a:t>
            </a:r>
            <a:r>
              <a:rPr lang="en-US" altLang="en-US" sz="2800" dirty="0">
                <a:solidFill>
                  <a:srgbClr val="FF6600"/>
                </a:solidFill>
              </a:rPr>
              <a:t> motif</a:t>
            </a:r>
            <a:r>
              <a:rPr lang="en-US" altLang="en-US" sz="2800" dirty="0"/>
              <a:t>.</a:t>
            </a:r>
          </a:p>
          <a:p>
            <a:pPr eaLnBrk="1" hangingPunct="1"/>
            <a:br>
              <a:rPr lang="en-US" altLang="en-US" sz="2800" dirty="0"/>
            </a:br>
            <a:r>
              <a:rPr lang="en-US" altLang="en-US" sz="2800" dirty="0"/>
              <a:t>To create</a:t>
            </a:r>
            <a:r>
              <a:rPr lang="en-US" altLang="en-US" sz="2800" dirty="0">
                <a:solidFill>
                  <a:srgbClr val="FF6600"/>
                </a:solidFill>
              </a:rPr>
              <a:t> rhythm</a:t>
            </a:r>
            <a:r>
              <a:rPr lang="en-US" altLang="en-US" sz="2800" dirty="0"/>
              <a:t> in the picture you need to have</a:t>
            </a:r>
            <a:r>
              <a:rPr lang="en-US" altLang="en-US" sz="2800" dirty="0">
                <a:solidFill>
                  <a:srgbClr val="FF6600"/>
                </a:solidFill>
              </a:rPr>
              <a:t> repetition </a:t>
            </a:r>
            <a:r>
              <a:rPr lang="en-US" altLang="en-US" sz="2800" dirty="0"/>
              <a:t>of line, shape, color, or design or a combination of these things.</a:t>
            </a:r>
            <a:br>
              <a:rPr lang="en-US" altLang="en-US" sz="2800" dirty="0"/>
            </a:br>
            <a:br>
              <a:rPr lang="en-US" altLang="en-US" sz="2800" dirty="0"/>
            </a:br>
            <a:r>
              <a:rPr lang="en-US" altLang="en-US" sz="2800" dirty="0"/>
              <a:t>To </a:t>
            </a:r>
            <a:r>
              <a:rPr lang="en-US" altLang="en-US" sz="2800" dirty="0">
                <a:solidFill>
                  <a:srgbClr val="FF6600"/>
                </a:solidFill>
              </a:rPr>
              <a:t>create movement</a:t>
            </a:r>
            <a:r>
              <a:rPr lang="en-US" altLang="en-US" sz="2800" dirty="0"/>
              <a:t>, the design should have a </a:t>
            </a:r>
            <a:r>
              <a:rPr lang="en-US" altLang="en-US" sz="2800" dirty="0">
                <a:solidFill>
                  <a:srgbClr val="FF6600"/>
                </a:solidFill>
              </a:rPr>
              <a:t>sense of flow</a:t>
            </a:r>
            <a:r>
              <a:rPr lang="en-US" altLang="en-US" sz="2800" dirty="0"/>
              <a:t> in the picture, </a:t>
            </a:r>
            <a:r>
              <a:rPr lang="en-US" altLang="en-US" sz="2800" dirty="0">
                <a:solidFill>
                  <a:srgbClr val="FF6600"/>
                </a:solidFill>
              </a:rPr>
              <a:t>a</a:t>
            </a:r>
            <a:r>
              <a:rPr lang="en-US" altLang="en-US" sz="2800" dirty="0"/>
              <a:t> </a:t>
            </a:r>
            <a:r>
              <a:rPr lang="en-US" altLang="en-US" sz="2800" dirty="0">
                <a:solidFill>
                  <a:srgbClr val="FF6600"/>
                </a:solidFill>
              </a:rPr>
              <a:t>sense of direction</a:t>
            </a:r>
            <a:r>
              <a:rPr lang="en-US" altLang="en-US" sz="2800" dirty="0"/>
              <a:t>. </a:t>
            </a:r>
          </a:p>
          <a:p>
            <a:pPr eaLnBrk="1" hangingPunct="1"/>
            <a:endParaRPr lang="en-US" altLang="en-US" sz="2800" dirty="0"/>
          </a:p>
          <a:p>
            <a:pPr eaLnBrk="1" hangingPunct="1"/>
            <a:r>
              <a:rPr lang="en-US" altLang="en-US" sz="2400" dirty="0"/>
              <a:t>**A rhythm in the picture can also cause a movement.**</a:t>
            </a:r>
            <a:br>
              <a:rPr lang="en-US" altLang="en-US" dirty="0"/>
            </a:br>
            <a:endParaRPr lang="en-US" altLang="en-US" dirty="0"/>
          </a:p>
        </p:txBody>
      </p:sp>
      <p:sp>
        <p:nvSpPr>
          <p:cNvPr id="2" name="TextBox 1"/>
          <p:cNvSpPr txBox="1"/>
          <p:nvPr/>
        </p:nvSpPr>
        <p:spPr>
          <a:xfrm>
            <a:off x="76200" y="76200"/>
            <a:ext cx="6019800" cy="1200329"/>
          </a:xfrm>
          <a:prstGeom prst="rect">
            <a:avLst/>
          </a:prstGeom>
          <a:noFill/>
        </p:spPr>
        <p:txBody>
          <a:bodyPr wrap="square" rtlCol="0">
            <a:spAutoFit/>
          </a:bodyPr>
          <a:lstStyle/>
          <a:p>
            <a:r>
              <a:rPr lang="en-US" sz="3600" dirty="0">
                <a:latin typeface="Berylium" panose="02000000000000000000" pitchFamily="2" charset="0"/>
              </a:rPr>
              <a:t>Pattern, Rhythm, &amp; Movement Review: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quarter" idx="13"/>
          </p:nvPr>
        </p:nvSpPr>
        <p:spPr>
          <a:xfrm>
            <a:off x="457200" y="2362200"/>
            <a:ext cx="8229600" cy="1524000"/>
          </a:xfrm>
        </p:spPr>
        <p:txBody>
          <a:bodyPr/>
          <a:lstStyle/>
          <a:p>
            <a:pPr fontAlgn="auto">
              <a:spcAft>
                <a:spcPts val="0"/>
              </a:spcAft>
              <a:defRPr/>
            </a:pPr>
            <a:r>
              <a:rPr lang="en-US" altLang="en-US" sz="8800"/>
              <a:t>YOUR TURN!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905000"/>
            <a:ext cx="8686800" cy="2743200"/>
          </a:xfrm>
        </p:spPr>
        <p:txBody>
          <a:bodyPr/>
          <a:lstStyle/>
          <a:p>
            <a:pPr algn="l" fontAlgn="auto">
              <a:spcAft>
                <a:spcPts val="0"/>
              </a:spcAft>
              <a:defRPr/>
            </a:pPr>
            <a:r>
              <a:rPr lang="en-US" altLang="en-US" sz="4000" dirty="0">
                <a:solidFill>
                  <a:schemeClr val="bg1">
                    <a:lumMod val="75000"/>
                    <a:lumOff val="25000"/>
                  </a:schemeClr>
                </a:solidFill>
              </a:rPr>
              <a:t>1.)THE ___________OF DESIGN  </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ARE GUIDELINES TO HELP </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ARTISTS CREATE ARTWORKS.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09800"/>
            <a:ext cx="8763000" cy="1447800"/>
          </a:xfrm>
        </p:spPr>
        <p:txBody>
          <a:bodyPr>
            <a:noAutofit/>
          </a:bodyPr>
          <a:lstStyle/>
          <a:p>
            <a:pPr algn="l" fontAlgn="auto">
              <a:spcAft>
                <a:spcPts val="0"/>
              </a:spcAft>
              <a:defRPr/>
            </a:pPr>
            <a:r>
              <a:rPr lang="en-US" altLang="en-US" sz="4000" dirty="0">
                <a:solidFill>
                  <a:schemeClr val="bg1">
                    <a:lumMod val="75000"/>
                    <a:lumOff val="25000"/>
                  </a:schemeClr>
                </a:solidFill>
              </a:rPr>
              <a:t>2.) LIST 3 PRINCIPLES OF DESIGN  </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THAT WERE in the lesson.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3340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a:xfrm>
            <a:off x="1828800" y="152400"/>
            <a:ext cx="5334000" cy="1066800"/>
          </a:xfrm>
        </p:spPr>
        <p:txBody>
          <a:bodyPr>
            <a:normAutofit fontScale="90000"/>
          </a:bodyPr>
          <a:lstStyle/>
          <a:p>
            <a:pPr algn="l" fontAlgn="auto">
              <a:spcAft>
                <a:spcPts val="0"/>
              </a:spcAft>
              <a:defRPr/>
            </a:pPr>
            <a:r>
              <a:rPr lang="en-US" altLang="en-US" sz="4000" dirty="0">
                <a:solidFill>
                  <a:schemeClr val="bg1">
                    <a:lumMod val="75000"/>
                    <a:lumOff val="25000"/>
                  </a:schemeClr>
                </a:solidFill>
              </a:rPr>
              <a:t>3.) NAME ONE MOTIF </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IN THIS ARTWORK.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0"/>
            <a:ext cx="8839200" cy="1706563"/>
          </a:xfrm>
        </p:spPr>
        <p:txBody>
          <a:bodyPr>
            <a:normAutofit fontScale="90000"/>
          </a:bodyPr>
          <a:lstStyle/>
          <a:p>
            <a:pPr algn="l" fontAlgn="auto">
              <a:spcAft>
                <a:spcPts val="0"/>
              </a:spcAft>
              <a:defRPr/>
            </a:pPr>
            <a:r>
              <a:rPr lang="en-US" altLang="en-US" sz="4000" dirty="0">
                <a:solidFill>
                  <a:schemeClr val="bg1">
                    <a:lumMod val="75000"/>
                    <a:lumOff val="25000"/>
                  </a:schemeClr>
                </a:solidFill>
              </a:rPr>
              <a:t>4.)THESE SQUARES AND RECTANGLES  </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HAVE WHAT KIND OF PATTERN? </a:t>
            </a:r>
            <a:br>
              <a:rPr lang="en-US" altLang="en-US" sz="4000" dirty="0">
                <a:solidFill>
                  <a:schemeClr val="bg1">
                    <a:lumMod val="75000"/>
                    <a:lumOff val="25000"/>
                  </a:schemeClr>
                </a:solidFill>
              </a:rPr>
            </a:br>
            <a:r>
              <a:rPr lang="en-US" altLang="en-US" sz="2400" dirty="0">
                <a:solidFill>
                  <a:schemeClr val="bg1">
                    <a:lumMod val="75000"/>
                    <a:lumOff val="25000"/>
                  </a:schemeClr>
                </a:solidFill>
              </a:rPr>
              <a:t>       (hint:5 types to choose from)</a:t>
            </a:r>
          </a:p>
        </p:txBody>
      </p:sp>
      <p:pic>
        <p:nvPicPr>
          <p:cNvPr id="29699" name="Picture 5" descr="http://www.oceansbridge.com/paintings/artists/recently-added/march-2006/museum-fine-arts-boston/big/Charmion-von-Wiegand-xx-City-Rhythm-1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2112843"/>
            <a:ext cx="6305550" cy="449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92525" y="803795"/>
            <a:ext cx="4771280" cy="657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914400" y="76200"/>
            <a:ext cx="6705600" cy="1143000"/>
          </a:xfrm>
        </p:spPr>
        <p:txBody>
          <a:bodyPr>
            <a:normAutofit fontScale="90000"/>
          </a:bodyPr>
          <a:lstStyle/>
          <a:p>
            <a:pPr algn="l" fontAlgn="auto">
              <a:spcAft>
                <a:spcPts val="0"/>
              </a:spcAft>
              <a:defRPr/>
            </a:pPr>
            <a:r>
              <a:rPr lang="en-US" altLang="en-US" sz="4000" dirty="0">
                <a:solidFill>
                  <a:schemeClr val="bg1">
                    <a:lumMod val="75000"/>
                    <a:lumOff val="25000"/>
                  </a:schemeClr>
                </a:solidFill>
              </a:rPr>
              <a:t>5.)WHAT TYPE OF RHYTHM </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is IN THIS PAINTING?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152400"/>
            <a:ext cx="7239000" cy="1066800"/>
          </a:xfrm>
        </p:spPr>
        <p:txBody>
          <a:bodyPr>
            <a:noAutofit/>
          </a:bodyPr>
          <a:lstStyle/>
          <a:p>
            <a:pPr algn="l" fontAlgn="auto">
              <a:spcAft>
                <a:spcPts val="0"/>
              </a:spcAft>
              <a:defRPr/>
            </a:pPr>
            <a:r>
              <a:rPr lang="en-US" altLang="en-US" sz="4000" dirty="0">
                <a:solidFill>
                  <a:schemeClr val="bg1">
                    <a:lumMod val="75000"/>
                    <a:lumOff val="25000"/>
                  </a:schemeClr>
                </a:solidFill>
              </a:rPr>
              <a:t>6.)WHAT KIND OF RHYTHM </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IS SHOWN HERE?</a:t>
            </a:r>
          </a:p>
        </p:txBody>
      </p:sp>
      <p:pic>
        <p:nvPicPr>
          <p:cNvPr id="31747" name="Picture 5" descr="http://o.quizlet.com/dRkWam-mc2lIoenEDDlhRA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76200"/>
            <a:ext cx="7467600" cy="1143000"/>
          </a:xfrm>
        </p:spPr>
        <p:txBody>
          <a:bodyPr>
            <a:noAutofit/>
          </a:bodyPr>
          <a:lstStyle/>
          <a:p>
            <a:pPr algn="l" fontAlgn="auto">
              <a:spcAft>
                <a:spcPts val="0"/>
              </a:spcAft>
              <a:defRPr/>
            </a:pPr>
            <a:r>
              <a:rPr lang="en-US" altLang="en-US" sz="4000" dirty="0">
                <a:solidFill>
                  <a:schemeClr val="bg1">
                    <a:lumMod val="75000"/>
                    <a:lumOff val="25000"/>
                  </a:schemeClr>
                </a:solidFill>
              </a:rPr>
              <a:t>7.)WHAT PATTERN ARE THE </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MOTIFS ARRANGED IN? </a:t>
            </a:r>
          </a:p>
        </p:txBody>
      </p:sp>
      <p:sp>
        <p:nvSpPr>
          <p:cNvPr id="2" name="Rectangle 1"/>
          <p:cNvSpPr/>
          <p:nvPr/>
        </p:nvSpPr>
        <p:spPr>
          <a:xfrm>
            <a:off x="812800" y="1524000"/>
            <a:ext cx="7035800" cy="5181600"/>
          </a:xfrm>
          <a:prstGeom prst="rect">
            <a:avLst/>
          </a:prstGeom>
          <a:solidFill>
            <a:schemeClr val="accent2">
              <a:lumMod val="75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72"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524000"/>
            <a:ext cx="14001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613" y="1538288"/>
            <a:ext cx="140017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438" y="1538288"/>
            <a:ext cx="1401762"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4114800"/>
            <a:ext cx="14001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50" y="4114800"/>
            <a:ext cx="14001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4114800"/>
            <a:ext cx="14001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2825750"/>
            <a:ext cx="14001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2825750"/>
            <a:ext cx="14001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388" y="5403850"/>
            <a:ext cx="14001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7" descr="http://matchbin-assets.s3.amazonaws.com/secure/users/3729717/assets/E2TO_falcon_logo_web_qaas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5416550"/>
            <a:ext cx="14001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1598613"/>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1593850"/>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2898775"/>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88" y="2898775"/>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2894013"/>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4187825"/>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4230688"/>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5489575"/>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0"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88" y="5476875"/>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1" name="Picture 9" descr="http://www.muhsd.k12.ca.us/cms/lib5/CA01001051/Centricity/Domain/249/agend20fal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5476875"/>
            <a:ext cx="1206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76200"/>
            <a:ext cx="8153400" cy="1143000"/>
          </a:xfrm>
        </p:spPr>
        <p:txBody>
          <a:bodyPr>
            <a:normAutofit fontScale="90000"/>
          </a:bodyPr>
          <a:lstStyle/>
          <a:p>
            <a:pPr algn="l" fontAlgn="auto">
              <a:spcAft>
                <a:spcPts val="0"/>
              </a:spcAft>
              <a:defRPr/>
            </a:pPr>
            <a:r>
              <a:rPr lang="en-US" altLang="en-US" sz="4000" dirty="0">
                <a:solidFill>
                  <a:schemeClr val="bg1">
                    <a:lumMod val="75000"/>
                    <a:lumOff val="25000"/>
                  </a:schemeClr>
                </a:solidFill>
              </a:rPr>
              <a:t>8.)WHAT TYPE OF PATTERN IS</a:t>
            </a:r>
            <a:br>
              <a:rPr lang="en-US" altLang="en-US" sz="4000" dirty="0">
                <a:solidFill>
                  <a:schemeClr val="bg1">
                    <a:lumMod val="75000"/>
                    <a:lumOff val="25000"/>
                  </a:schemeClr>
                </a:solidFill>
              </a:rPr>
            </a:br>
            <a:r>
              <a:rPr lang="en-US" altLang="en-US" sz="4000" dirty="0">
                <a:solidFill>
                  <a:schemeClr val="bg1">
                    <a:lumMod val="75000"/>
                    <a:lumOff val="25000"/>
                  </a:schemeClr>
                </a:solidFill>
              </a:rPr>
              <a:t>    STEWIE’S HEAD ARRANGED IN?</a:t>
            </a:r>
          </a:p>
        </p:txBody>
      </p:sp>
      <p:sp>
        <p:nvSpPr>
          <p:cNvPr id="33795" name="Rectangle 17"/>
          <p:cNvSpPr>
            <a:spLocks noChangeArrowheads="1"/>
          </p:cNvSpPr>
          <p:nvPr/>
        </p:nvSpPr>
        <p:spPr bwMode="auto">
          <a:xfrm>
            <a:off x="2438400" y="2362200"/>
            <a:ext cx="4114800" cy="3733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1816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1816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1816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2672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528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528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2672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528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2672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384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762000" y="1620838"/>
            <a:ext cx="76200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5000" dirty="0"/>
              <a:t>Objective:</a:t>
            </a:r>
          </a:p>
          <a:p>
            <a:pPr eaLnBrk="1" hangingPunct="1"/>
            <a:r>
              <a:rPr lang="en-US" altLang="en-US" sz="4800" i="1" dirty="0"/>
              <a:t>Identify and examine the principles of design: </a:t>
            </a:r>
            <a:r>
              <a:rPr lang="en-US" altLang="en-US" sz="4800" i="1" dirty="0">
                <a:solidFill>
                  <a:srgbClr val="FF6600"/>
                </a:solidFill>
              </a:rPr>
              <a:t>pattern, rhythm and movement</a:t>
            </a:r>
            <a:r>
              <a:rPr lang="en-US" altLang="en-US" sz="4800" i="1" dirty="0"/>
              <a:t>.</a:t>
            </a:r>
          </a:p>
          <a:p>
            <a:pPr eaLnBrk="1" hangingPunct="1"/>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381000" y="1524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t>9.) Out of the 5 types of Pattern and Rhythm,</a:t>
            </a:r>
          </a:p>
          <a:p>
            <a:pPr eaLnBrk="1" hangingPunct="1"/>
            <a:r>
              <a:rPr lang="en-US" altLang="en-US" sz="3200" dirty="0"/>
              <a:t>     draw an example of one.</a:t>
            </a:r>
          </a:p>
        </p:txBody>
      </p:sp>
      <p:sp>
        <p:nvSpPr>
          <p:cNvPr id="3" name="Rectangle 3"/>
          <p:cNvSpPr txBox="1">
            <a:spLocks noChangeArrowheads="1"/>
          </p:cNvSpPr>
          <p:nvPr/>
        </p:nvSpPr>
        <p:spPr>
          <a:xfrm>
            <a:off x="457200" y="1981200"/>
            <a:ext cx="8229600" cy="3886200"/>
          </a:xfrm>
          <a:prstGeom prst="rect">
            <a:avLst/>
          </a:prstGeom>
        </p:spPr>
        <p:txBody>
          <a:bodyPr>
            <a:normAutofit/>
          </a:bodyPr>
          <a:lst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fontAlgn="auto">
              <a:lnSpc>
                <a:spcPct val="80000"/>
              </a:lnSpc>
              <a:spcAft>
                <a:spcPts val="0"/>
              </a:spcAft>
              <a:defRPr/>
            </a:pPr>
            <a:r>
              <a:rPr lang="en-US" altLang="en-US" sz="4400" b="1">
                <a:ln>
                  <a:solidFill>
                    <a:schemeClr val="tx1"/>
                  </a:solidFill>
                </a:ln>
                <a:solidFill>
                  <a:srgbClr val="FF6600"/>
                </a:solidFill>
              </a:rPr>
              <a:t>R</a:t>
            </a:r>
            <a:r>
              <a:rPr lang="en-US" altLang="en-US" sz="4400" b="1">
                <a:ln>
                  <a:solidFill>
                    <a:schemeClr val="tx1"/>
                  </a:solidFill>
                </a:ln>
                <a:solidFill>
                  <a:srgbClr val="FF6600"/>
                </a:solidFill>
                <a:latin typeface="Agency FB" panose="020B0503020202020204" pitchFamily="34" charset="0"/>
              </a:rPr>
              <a:t>a</a:t>
            </a:r>
            <a:r>
              <a:rPr lang="en-US" altLang="en-US" sz="4400" b="1">
                <a:ln>
                  <a:solidFill>
                    <a:schemeClr val="tx1"/>
                  </a:solidFill>
                </a:ln>
                <a:solidFill>
                  <a:srgbClr val="FF6600"/>
                </a:solidFill>
                <a:latin typeface="Arnprior" panose="02000400000000000000" pitchFamily="2" charset="0"/>
              </a:rPr>
              <a:t>n</a:t>
            </a:r>
            <a:r>
              <a:rPr lang="en-US" altLang="en-US" sz="4400" b="1">
                <a:ln>
                  <a:solidFill>
                    <a:schemeClr val="tx1"/>
                  </a:solidFill>
                </a:ln>
                <a:solidFill>
                  <a:srgbClr val="FF6600"/>
                </a:solidFill>
                <a:latin typeface="Pristina" panose="03060402040406080204" pitchFamily="66" charset="0"/>
              </a:rPr>
              <a:t>d</a:t>
            </a:r>
            <a:r>
              <a:rPr lang="en-US" altLang="en-US" sz="4400" b="1">
                <a:ln>
                  <a:solidFill>
                    <a:schemeClr val="tx1"/>
                  </a:solidFill>
                </a:ln>
                <a:solidFill>
                  <a:srgbClr val="FF6600"/>
                </a:solidFill>
                <a:latin typeface="Burnstown Dam" panose="02000400000000000000" pitchFamily="2" charset="0"/>
              </a:rPr>
              <a:t>o</a:t>
            </a:r>
            <a:r>
              <a:rPr lang="en-US" altLang="en-US" sz="4400" b="1">
                <a:ln>
                  <a:solidFill>
                    <a:schemeClr val="tx1"/>
                  </a:solidFill>
                </a:ln>
                <a:solidFill>
                  <a:srgbClr val="FF6600"/>
                </a:solidFill>
                <a:latin typeface="CloisterOpenFace BT" panose="04020705070203030203" pitchFamily="82" charset="0"/>
              </a:rPr>
              <a:t>m</a:t>
            </a:r>
          </a:p>
          <a:p>
            <a:pPr fontAlgn="auto">
              <a:lnSpc>
                <a:spcPct val="80000"/>
              </a:lnSpc>
              <a:spcAft>
                <a:spcPts val="0"/>
              </a:spcAft>
              <a:defRPr/>
            </a:pPr>
            <a:r>
              <a:rPr lang="en-US" altLang="en-US" sz="4400">
                <a:ln>
                  <a:solidFill>
                    <a:srgbClr val="FF6600"/>
                  </a:solidFill>
                </a:ln>
                <a:latin typeface="Arial" panose="020B0604020202020204" pitchFamily="34" charset="0"/>
                <a:cs typeface="Arial" panose="020B0604020202020204" pitchFamily="34" charset="0"/>
              </a:rPr>
              <a:t>Regular</a:t>
            </a:r>
          </a:p>
          <a:p>
            <a:pPr fontAlgn="auto">
              <a:lnSpc>
                <a:spcPct val="80000"/>
              </a:lnSpc>
              <a:spcAft>
                <a:spcPts val="0"/>
              </a:spcAft>
              <a:defRPr/>
            </a:pPr>
            <a:r>
              <a:rPr lang="en-US" altLang="en-US" sz="4400">
                <a:ln>
                  <a:solidFill>
                    <a:schemeClr val="tx1"/>
                  </a:solidFill>
                </a:ln>
                <a:solidFill>
                  <a:srgbClr val="FF6600"/>
                </a:solidFill>
                <a:latin typeface="Times New Roman" pitchFamily="18" charset="0"/>
              </a:rPr>
              <a:t>AlTeRnAtInG</a:t>
            </a:r>
          </a:p>
          <a:p>
            <a:pPr fontAlgn="auto">
              <a:lnSpc>
                <a:spcPct val="80000"/>
              </a:lnSpc>
              <a:spcBef>
                <a:spcPts val="0"/>
              </a:spcBef>
              <a:spcAft>
                <a:spcPts val="0"/>
              </a:spcAft>
              <a:defRPr/>
            </a:pPr>
            <a:r>
              <a:rPr lang="en-US" altLang="en-US" sz="8800" b="1">
                <a:ln>
                  <a:solidFill>
                    <a:srgbClr val="FF6600"/>
                  </a:solidFill>
                </a:ln>
                <a:latin typeface="Palace Script MT" panose="030303020206070C0B05" pitchFamily="66" charset="0"/>
              </a:rPr>
              <a:t>Flowing</a:t>
            </a:r>
          </a:p>
          <a:p>
            <a:pPr fontAlgn="auto">
              <a:lnSpc>
                <a:spcPct val="80000"/>
              </a:lnSpc>
              <a:spcAft>
                <a:spcPts val="0"/>
              </a:spcAft>
              <a:defRPr/>
            </a:pPr>
            <a:r>
              <a:rPr lang="en-US" altLang="en-US" sz="2400">
                <a:ln>
                  <a:solidFill>
                    <a:schemeClr val="tx1"/>
                  </a:solidFill>
                </a:ln>
                <a:solidFill>
                  <a:srgbClr val="FF6600"/>
                </a:solidFill>
              </a:rPr>
              <a:t>P</a:t>
            </a:r>
            <a:r>
              <a:rPr lang="en-US" altLang="en-US" sz="2800">
                <a:ln>
                  <a:solidFill>
                    <a:schemeClr val="tx1"/>
                  </a:solidFill>
                </a:ln>
                <a:solidFill>
                  <a:srgbClr val="FF6600"/>
                </a:solidFill>
              </a:rPr>
              <a:t>R</a:t>
            </a:r>
            <a:r>
              <a:rPr lang="en-US" altLang="en-US" sz="3200">
                <a:ln>
                  <a:solidFill>
                    <a:schemeClr val="tx1"/>
                  </a:solidFill>
                </a:ln>
                <a:solidFill>
                  <a:srgbClr val="FF6600"/>
                </a:solidFill>
              </a:rPr>
              <a:t>O</a:t>
            </a:r>
            <a:r>
              <a:rPr lang="en-US" altLang="en-US" sz="3600">
                <a:ln>
                  <a:solidFill>
                    <a:schemeClr val="tx1"/>
                  </a:solidFill>
                </a:ln>
                <a:solidFill>
                  <a:srgbClr val="FF6600"/>
                </a:solidFill>
              </a:rPr>
              <a:t>G</a:t>
            </a:r>
            <a:r>
              <a:rPr lang="en-US" altLang="en-US" sz="4000">
                <a:ln>
                  <a:solidFill>
                    <a:schemeClr val="tx1"/>
                  </a:solidFill>
                </a:ln>
                <a:solidFill>
                  <a:srgbClr val="FF6600"/>
                </a:solidFill>
              </a:rPr>
              <a:t>R</a:t>
            </a:r>
            <a:r>
              <a:rPr lang="en-US" altLang="en-US" sz="4400">
                <a:ln>
                  <a:solidFill>
                    <a:schemeClr val="tx1"/>
                  </a:solidFill>
                </a:ln>
                <a:solidFill>
                  <a:srgbClr val="FF6600"/>
                </a:solidFill>
              </a:rPr>
              <a:t>E</a:t>
            </a:r>
            <a:r>
              <a:rPr lang="en-US" altLang="en-US" sz="4800">
                <a:ln>
                  <a:solidFill>
                    <a:schemeClr val="tx1"/>
                  </a:solidFill>
                </a:ln>
                <a:solidFill>
                  <a:srgbClr val="FF6600"/>
                </a:solidFill>
              </a:rPr>
              <a:t>S</a:t>
            </a:r>
            <a:r>
              <a:rPr lang="en-US" altLang="en-US" sz="5400">
                <a:ln>
                  <a:solidFill>
                    <a:schemeClr val="tx1"/>
                  </a:solidFill>
                </a:ln>
                <a:solidFill>
                  <a:srgbClr val="FF6600"/>
                </a:solidFill>
              </a:rPr>
              <a:t>S</a:t>
            </a:r>
            <a:r>
              <a:rPr lang="en-US" altLang="en-US" sz="6000">
                <a:ln>
                  <a:solidFill>
                    <a:schemeClr val="tx1"/>
                  </a:solidFill>
                </a:ln>
                <a:solidFill>
                  <a:srgbClr val="FF6600"/>
                </a:solidFill>
              </a:rPr>
              <a:t>I</a:t>
            </a:r>
            <a:r>
              <a:rPr lang="en-US" altLang="en-US" sz="6600">
                <a:ln>
                  <a:solidFill>
                    <a:schemeClr val="tx1"/>
                  </a:solidFill>
                </a:ln>
                <a:solidFill>
                  <a:srgbClr val="FF6600"/>
                </a:solidFill>
              </a:rPr>
              <a:t>V</a:t>
            </a:r>
            <a:r>
              <a:rPr lang="en-US" altLang="en-US" sz="7200">
                <a:ln>
                  <a:solidFill>
                    <a:schemeClr val="tx1"/>
                  </a:solidFill>
                </a:ln>
                <a:solidFill>
                  <a:srgbClr val="FF6600"/>
                </a:solidFill>
              </a:rPr>
              <a:t>E</a:t>
            </a:r>
            <a:endParaRPr lang="en-US" altLang="en-US" sz="7200" dirty="0">
              <a:ln>
                <a:solidFill>
                  <a:schemeClr val="tx1"/>
                </a:solidFill>
              </a:ln>
              <a:solidFill>
                <a:srgbClr val="FF66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533400" y="1457325"/>
            <a:ext cx="8229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Principles of Design are </a:t>
            </a:r>
            <a:r>
              <a:rPr lang="en-US" altLang="en-US" sz="3200">
                <a:solidFill>
                  <a:srgbClr val="FF9900"/>
                </a:solidFill>
              </a:rPr>
              <a:t>guidelines to help artists create artworks. </a:t>
            </a:r>
          </a:p>
          <a:p>
            <a:pPr eaLnBrk="1" hangingPunct="1"/>
            <a:endParaRPr lang="en-US" altLang="en-US" sz="3200">
              <a:solidFill>
                <a:srgbClr val="FF9900"/>
              </a:solidFill>
            </a:endParaRPr>
          </a:p>
          <a:p>
            <a:pPr eaLnBrk="1" hangingPunct="1"/>
            <a:endParaRPr lang="en-US" altLang="en-US" sz="900"/>
          </a:p>
          <a:p>
            <a:pPr eaLnBrk="1" hangingPunct="1"/>
            <a:r>
              <a:rPr lang="en-US" altLang="en-US" sz="3200"/>
              <a:t>The </a:t>
            </a:r>
            <a:r>
              <a:rPr lang="en-US" altLang="en-US" sz="3200">
                <a:solidFill>
                  <a:srgbClr val="FF9900"/>
                </a:solidFill>
              </a:rPr>
              <a:t>principles describe</a:t>
            </a:r>
            <a:r>
              <a:rPr lang="en-US" altLang="en-US" sz="3200"/>
              <a:t> the ways that artists use the elements of art in a work of art.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762000" y="1600200"/>
            <a:ext cx="7543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t>Critical Thinking:</a:t>
            </a:r>
          </a:p>
          <a:p>
            <a:pPr eaLnBrk="1" hangingPunct="1"/>
            <a:r>
              <a:rPr lang="en-US" altLang="en-US" sz="3200" dirty="0"/>
              <a:t>We see pattern, rhythm and movement </a:t>
            </a:r>
          </a:p>
          <a:p>
            <a:pPr eaLnBrk="1" hangingPunct="1"/>
            <a:r>
              <a:rPr lang="en-US" altLang="en-US" sz="3200" dirty="0"/>
              <a:t>in our everyday life. </a:t>
            </a:r>
          </a:p>
          <a:p>
            <a:pPr eaLnBrk="1" hangingPunct="1"/>
            <a:endParaRPr lang="en-US" altLang="en-US" sz="1200" dirty="0"/>
          </a:p>
          <a:p>
            <a:pPr eaLnBrk="1" hangingPunct="1"/>
            <a:r>
              <a:rPr lang="en-US" altLang="en-US" sz="3200" dirty="0"/>
              <a:t>Write down some things you see everyday that have pattern, rhythm </a:t>
            </a:r>
          </a:p>
          <a:p>
            <a:pPr eaLnBrk="1" hangingPunct="1"/>
            <a:r>
              <a:rPr lang="en-US" altLang="en-US" sz="3200" dirty="0"/>
              <a:t>or movement. </a:t>
            </a:r>
          </a:p>
          <a:p>
            <a:pPr eaLnBrk="1" hangingPunct="1"/>
            <a:endParaRPr lang="en-US" altLang="en-US" sz="1200" dirty="0"/>
          </a:p>
          <a:p>
            <a:pPr eaLnBrk="1" hangingPunct="1"/>
            <a:r>
              <a:rPr lang="en-US" altLang="en-US" sz="3200" dirty="0"/>
              <a:t>Explain why it is important to have pattern, rhythm or movement for those things you listed.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98438" y="76200"/>
            <a:ext cx="922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The principles of design are a natural part of perception. </a:t>
            </a:r>
          </a:p>
          <a:p>
            <a:pPr eaLnBrk="1" hangingPunct="1"/>
            <a:r>
              <a:rPr lang="en-US" altLang="en-US" sz="2000"/>
              <a:t>Most of us are not conscious of them in our everyday life, </a:t>
            </a:r>
          </a:p>
          <a:p>
            <a:pPr eaLnBrk="1" hangingPunct="1"/>
            <a:r>
              <a:rPr lang="en-US" altLang="en-US" sz="2000"/>
              <a:t>but artist are usually very aware of them, </a:t>
            </a:r>
          </a:p>
          <a:p>
            <a:pPr eaLnBrk="1" hangingPunct="1"/>
            <a:r>
              <a:rPr lang="en-US" altLang="en-US" sz="2000"/>
              <a:t>because they have trained themselves to be aware.</a:t>
            </a:r>
          </a:p>
        </p:txBody>
      </p:sp>
      <p:pic>
        <p:nvPicPr>
          <p:cNvPr id="10243" name="Picture 3"/>
          <p:cNvPicPr>
            <a:picLocks noChangeAspect="1"/>
          </p:cNvPicPr>
          <p:nvPr/>
        </p:nvPicPr>
        <p:blipFill>
          <a:blip r:embed="rId2">
            <a:extLst>
              <a:ext uri="{28A0092B-C50C-407E-A947-70E740481C1C}">
                <a14:useLocalDpi xmlns:a14="http://schemas.microsoft.com/office/drawing/2010/main" val="0"/>
              </a:ext>
            </a:extLst>
          </a:blip>
          <a:srcRect l="5925" t="33478" r="8926" b="5072"/>
          <a:stretch>
            <a:fillRect/>
          </a:stretch>
        </p:blipFill>
        <p:spPr bwMode="auto">
          <a:xfrm>
            <a:off x="1638300" y="1470025"/>
            <a:ext cx="5524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76200" y="152400"/>
            <a:ext cx="2667000" cy="600075"/>
          </a:xfrm>
          <a:noFill/>
          <a:ln>
            <a:noFill/>
          </a:ln>
        </p:spPr>
        <p:txBody>
          <a:bodyPr>
            <a:noAutofit/>
          </a:bodyPr>
          <a:lstStyle/>
          <a:p>
            <a:pPr fontAlgn="auto">
              <a:spcAft>
                <a:spcPts val="0"/>
              </a:spcAft>
              <a:defRPr/>
            </a:pPr>
            <a:r>
              <a:rPr lang="en-US" altLang="en-US" sz="4400" dirty="0">
                <a:solidFill>
                  <a:schemeClr val="tx1"/>
                </a:solidFill>
                <a:latin typeface="Berylium" panose="02000000000000000000" pitchFamily="2" charset="0"/>
              </a:rPr>
              <a:t>Pattern</a:t>
            </a:r>
            <a:endParaRPr lang="en-US" altLang="en-US" sz="4400" dirty="0">
              <a:solidFill>
                <a:schemeClr val="tx1"/>
              </a:solidFill>
              <a:latin typeface="Ravie" pitchFamily="82" charset="0"/>
            </a:endParaRPr>
          </a:p>
        </p:txBody>
      </p:sp>
      <p:sp>
        <p:nvSpPr>
          <p:cNvPr id="6147" name="Rectangle 3"/>
          <p:cNvSpPr>
            <a:spLocks noGrp="1" noChangeArrowheads="1"/>
          </p:cNvSpPr>
          <p:nvPr>
            <p:ph type="subTitle" idx="4294967295"/>
          </p:nvPr>
        </p:nvSpPr>
        <p:spPr>
          <a:xfrm>
            <a:off x="4716463" y="914400"/>
            <a:ext cx="4191000" cy="1511300"/>
          </a:xfrm>
        </p:spPr>
        <p:txBody>
          <a:bodyPr>
            <a:normAutofit fontScale="25000" lnSpcReduction="20000"/>
          </a:bodyPr>
          <a:lstStyle/>
          <a:p>
            <a:pPr algn="r" fontAlgn="auto">
              <a:spcAft>
                <a:spcPts val="0"/>
              </a:spcAft>
              <a:defRPr/>
            </a:pPr>
            <a:r>
              <a:rPr lang="en-US" altLang="en-US" sz="9600" dirty="0"/>
              <a:t>KEY POINTS:</a:t>
            </a:r>
            <a:endParaRPr lang="en-US" altLang="en-US" sz="1200" dirty="0"/>
          </a:p>
          <a:p>
            <a:pPr algn="r" fontAlgn="auto">
              <a:spcAft>
                <a:spcPts val="0"/>
              </a:spcAft>
              <a:defRPr/>
            </a:pPr>
            <a:endParaRPr lang="en-US" altLang="en-US" sz="4800" dirty="0"/>
          </a:p>
          <a:p>
            <a:pPr algn="r" fontAlgn="auto">
              <a:spcAft>
                <a:spcPts val="0"/>
              </a:spcAft>
              <a:defRPr/>
            </a:pPr>
            <a:r>
              <a:rPr lang="en-US" altLang="en-US" sz="7200" dirty="0"/>
              <a:t>A </a:t>
            </a:r>
            <a:r>
              <a:rPr lang="en-US" altLang="en-US" sz="7200" dirty="0">
                <a:solidFill>
                  <a:srgbClr val="FF6600"/>
                </a:solidFill>
              </a:rPr>
              <a:t>Pattern</a:t>
            </a:r>
            <a:r>
              <a:rPr lang="en-US" altLang="en-US" sz="7200" dirty="0"/>
              <a:t> is a </a:t>
            </a:r>
            <a:r>
              <a:rPr lang="en-US" altLang="en-US" sz="7200" dirty="0">
                <a:solidFill>
                  <a:srgbClr val="FF6600"/>
                </a:solidFill>
              </a:rPr>
              <a:t>Repetition</a:t>
            </a:r>
            <a:r>
              <a:rPr lang="en-US" altLang="en-US" sz="7200" dirty="0"/>
              <a:t> of Units</a:t>
            </a:r>
          </a:p>
          <a:p>
            <a:pPr algn="r" fontAlgn="auto">
              <a:spcAft>
                <a:spcPts val="0"/>
              </a:spcAft>
              <a:defRPr/>
            </a:pPr>
            <a:r>
              <a:rPr lang="en-US" altLang="en-US" sz="7200" dirty="0"/>
              <a:t>The </a:t>
            </a:r>
            <a:r>
              <a:rPr lang="en-US" altLang="en-US" sz="7200" dirty="0">
                <a:solidFill>
                  <a:srgbClr val="FF6600"/>
                </a:solidFill>
              </a:rPr>
              <a:t>Unit</a:t>
            </a:r>
            <a:r>
              <a:rPr lang="en-US" altLang="en-US" sz="7200" dirty="0"/>
              <a:t> that repeats is called a </a:t>
            </a:r>
            <a:r>
              <a:rPr lang="en-US" altLang="en-US" sz="7200" dirty="0">
                <a:solidFill>
                  <a:srgbClr val="FF6600"/>
                </a:solidFill>
              </a:rPr>
              <a:t>MOTIF</a:t>
            </a:r>
            <a:r>
              <a:rPr lang="en-US" altLang="en-US" sz="7200" dirty="0"/>
              <a:t>.</a:t>
            </a:r>
          </a:p>
          <a:p>
            <a:pPr algn="r" fontAlgn="auto">
              <a:spcAft>
                <a:spcPts val="0"/>
              </a:spcAft>
              <a:defRPr/>
            </a:pPr>
            <a:r>
              <a:rPr lang="en-US" altLang="en-US" sz="7200" dirty="0"/>
              <a:t>A </a:t>
            </a:r>
            <a:r>
              <a:rPr lang="en-US" altLang="en-US" sz="7200" dirty="0">
                <a:solidFill>
                  <a:srgbClr val="FF6600"/>
                </a:solidFill>
              </a:rPr>
              <a:t>Motif</a:t>
            </a:r>
            <a:r>
              <a:rPr lang="en-US" altLang="en-US" sz="7200" dirty="0"/>
              <a:t> is what makes a </a:t>
            </a:r>
            <a:r>
              <a:rPr lang="en-US" altLang="en-US" sz="7200" dirty="0">
                <a:solidFill>
                  <a:srgbClr val="FF6600"/>
                </a:solidFill>
              </a:rPr>
              <a:t>Pattern.</a:t>
            </a:r>
          </a:p>
          <a:p>
            <a:pPr algn="r" fontAlgn="auto">
              <a:spcAft>
                <a:spcPts val="0"/>
              </a:spcAft>
              <a:defRPr/>
            </a:pPr>
            <a:endParaRPr lang="en-US" altLang="en-US" sz="5500" dirty="0"/>
          </a:p>
        </p:txBody>
      </p:sp>
      <p:sp>
        <p:nvSpPr>
          <p:cNvPr id="11268" name="Rectangle 17"/>
          <p:cNvSpPr>
            <a:spLocks noChangeArrowheads="1"/>
          </p:cNvSpPr>
          <p:nvPr/>
        </p:nvSpPr>
        <p:spPr bwMode="auto">
          <a:xfrm>
            <a:off x="4816475" y="2578100"/>
            <a:ext cx="4114800" cy="3733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53975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53975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53975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44831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35687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35687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44831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35687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26543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44831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26543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26543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2824163"/>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18"/>
          <p:cNvSpPr txBox="1">
            <a:spLocks noChangeArrowheads="1"/>
          </p:cNvSpPr>
          <p:nvPr/>
        </p:nvSpPr>
        <p:spPr bwMode="auto">
          <a:xfrm>
            <a:off x="2403475" y="267970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Stewie’s head is the MOTIF</a:t>
            </a:r>
          </a:p>
        </p:txBody>
      </p:sp>
      <p:sp>
        <p:nvSpPr>
          <p:cNvPr id="11283" name="AutoShape 20"/>
          <p:cNvSpPr>
            <a:spLocks noChangeArrowheads="1"/>
          </p:cNvSpPr>
          <p:nvPr/>
        </p:nvSpPr>
        <p:spPr bwMode="auto">
          <a:xfrm>
            <a:off x="2514600" y="3509963"/>
            <a:ext cx="1905000" cy="573087"/>
          </a:xfrm>
          <a:prstGeom prst="leftArrow">
            <a:avLst>
              <a:gd name="adj1" fmla="val 50000"/>
              <a:gd name="adj2" fmla="val 8885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84" name="Text Box 19"/>
          <p:cNvSpPr txBox="1">
            <a:spLocks noChangeArrowheads="1"/>
          </p:cNvSpPr>
          <p:nvPr/>
        </p:nvSpPr>
        <p:spPr bwMode="auto">
          <a:xfrm>
            <a:off x="2527300" y="4646613"/>
            <a:ext cx="219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a:t>In this pattern</a:t>
            </a:r>
          </a:p>
        </p:txBody>
      </p:sp>
      <p:sp>
        <p:nvSpPr>
          <p:cNvPr id="11285" name="AutoShape 21"/>
          <p:cNvSpPr>
            <a:spLocks noChangeArrowheads="1"/>
          </p:cNvSpPr>
          <p:nvPr/>
        </p:nvSpPr>
        <p:spPr bwMode="auto">
          <a:xfrm>
            <a:off x="1884363" y="5106988"/>
            <a:ext cx="2795587" cy="771525"/>
          </a:xfrm>
          <a:prstGeom prst="rightArrow">
            <a:avLst>
              <a:gd name="adj1" fmla="val 50000"/>
              <a:gd name="adj2" fmla="val 7676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28600" y="76200"/>
            <a:ext cx="6858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Identify the </a:t>
            </a:r>
            <a:r>
              <a:rPr lang="en-US" altLang="en-US" sz="2800">
                <a:solidFill>
                  <a:srgbClr val="FF6600"/>
                </a:solidFill>
              </a:rPr>
              <a:t>Motif</a:t>
            </a:r>
            <a:r>
              <a:rPr lang="en-US" altLang="en-US" sz="2800"/>
              <a:t> in these images.</a:t>
            </a:r>
          </a:p>
          <a:p>
            <a:pPr eaLnBrk="1" hangingPunct="1"/>
            <a:endParaRPr lang="en-US" altLang="en-US" sz="1400"/>
          </a:p>
          <a:p>
            <a:pPr eaLnBrk="1" hangingPunct="1"/>
            <a:r>
              <a:rPr lang="en-US" altLang="en-US" sz="2800"/>
              <a:t>Why are they a pattern?</a:t>
            </a:r>
            <a:endParaRPr lang="en-US" altLang="en-US"/>
          </a:p>
        </p:txBody>
      </p:sp>
      <p:pic>
        <p:nvPicPr>
          <p:cNvPr id="12291" name="Picture 8" descr="http://www.vectorfree.com/media/vectors/banana-star-pattern.jpg"/>
          <p:cNvPicPr>
            <a:picLocks noChangeAspect="1" noChangeArrowheads="1"/>
          </p:cNvPicPr>
          <p:nvPr/>
        </p:nvPicPr>
        <p:blipFill>
          <a:blip r:embed="rId3" cstate="print">
            <a:extLst>
              <a:ext uri="{28A0092B-C50C-407E-A947-70E740481C1C}">
                <a14:useLocalDpi xmlns:a14="http://schemas.microsoft.com/office/drawing/2010/main" val="0"/>
              </a:ext>
            </a:extLst>
          </a:blip>
          <a:srcRect l="6075" r="7071"/>
          <a:stretch>
            <a:fillRect/>
          </a:stretch>
        </p:blipFill>
        <p:spPr bwMode="auto">
          <a:xfrm>
            <a:off x="6248400" y="2590800"/>
            <a:ext cx="26336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ttps://s-media-cache-ak0.pinimg.com/564x/3e/26/8a/3e268a62ec4110bf84e562766258ac10.jpg"/>
          <p:cNvPicPr>
            <a:picLocks noChangeAspect="1" noChangeArrowheads="1"/>
          </p:cNvPicPr>
          <p:nvPr/>
        </p:nvPicPr>
        <p:blipFill rotWithShape="1">
          <a:blip r:embed="rId4">
            <a:extLst>
              <a:ext uri="{28A0092B-C50C-407E-A947-70E740481C1C}">
                <a14:useLocalDpi xmlns:a14="http://schemas.microsoft.com/office/drawing/2010/main" val="0"/>
              </a:ext>
            </a:extLst>
          </a:blip>
          <a:srcRect t="15192" b="15627"/>
          <a:stretch/>
        </p:blipFill>
        <p:spPr bwMode="auto">
          <a:xfrm>
            <a:off x="304799" y="2590799"/>
            <a:ext cx="2630349"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http://www.designveryeasy.com/images/preview/Repeated-Patterns-Art-repeating-patterns.-1050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590801"/>
            <a:ext cx="2299422" cy="22764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1373" y="2157275"/>
            <a:ext cx="457200" cy="369332"/>
          </a:xfrm>
          <a:prstGeom prst="rect">
            <a:avLst/>
          </a:prstGeom>
          <a:noFill/>
        </p:spPr>
        <p:txBody>
          <a:bodyPr wrap="square" rtlCol="0">
            <a:spAutoFit/>
          </a:bodyPr>
          <a:lstStyle/>
          <a:p>
            <a:r>
              <a:rPr lang="en-US" dirty="0"/>
              <a:t>#1</a:t>
            </a:r>
          </a:p>
        </p:txBody>
      </p:sp>
      <p:sp>
        <p:nvSpPr>
          <p:cNvPr id="7" name="TextBox 6"/>
          <p:cNvSpPr txBox="1"/>
          <p:nvPr/>
        </p:nvSpPr>
        <p:spPr>
          <a:xfrm>
            <a:off x="4350111" y="2157275"/>
            <a:ext cx="457200" cy="369332"/>
          </a:xfrm>
          <a:prstGeom prst="rect">
            <a:avLst/>
          </a:prstGeom>
          <a:noFill/>
        </p:spPr>
        <p:txBody>
          <a:bodyPr wrap="square" rtlCol="0">
            <a:spAutoFit/>
          </a:bodyPr>
          <a:lstStyle/>
          <a:p>
            <a:r>
              <a:rPr lang="en-US" dirty="0"/>
              <a:t>#2</a:t>
            </a:r>
          </a:p>
        </p:txBody>
      </p:sp>
      <p:sp>
        <p:nvSpPr>
          <p:cNvPr id="8" name="TextBox 7"/>
          <p:cNvSpPr txBox="1"/>
          <p:nvPr/>
        </p:nvSpPr>
        <p:spPr>
          <a:xfrm>
            <a:off x="7336631" y="2157275"/>
            <a:ext cx="457200" cy="369332"/>
          </a:xfrm>
          <a:prstGeom prst="rect">
            <a:avLst/>
          </a:prstGeom>
          <a:noFill/>
        </p:spPr>
        <p:txBody>
          <a:bodyPr wrap="square" rtlCol="0">
            <a:spAutoFit/>
          </a:bodyPr>
          <a:lstStyle/>
          <a:p>
            <a:r>
              <a:rPr lang="en-US" dirty="0"/>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l="6300" t="33478" r="8925" b="4639"/>
          <a:stretch>
            <a:fillRect/>
          </a:stretch>
        </p:blipFill>
        <p:spPr bwMode="auto">
          <a:xfrm>
            <a:off x="1676400" y="1509713"/>
            <a:ext cx="5661025"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152400" y="228600"/>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Not only does the visual arts represent rhythm, but some more common rhythm would be known in dance, music, and poetry. </a:t>
            </a:r>
          </a:p>
          <a:p>
            <a:pPr eaLnBrk="1" hangingPunct="1"/>
            <a:r>
              <a:rPr lang="en-US" altLang="en-US"/>
              <a:t>All of these need rhythm in order to have a sense of flow and pattern.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Black Tie</Template>
  <TotalTime>6405</TotalTime>
  <Words>1286</Words>
  <Application>Microsoft Office PowerPoint</Application>
  <PresentationFormat>On-screen Show (4:3)</PresentationFormat>
  <Paragraphs>181</Paragraphs>
  <Slides>30</Slides>
  <Notes>25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30</vt:i4>
      </vt:variant>
    </vt:vector>
  </HeadingPairs>
  <TitlesOfParts>
    <vt:vector size="48" baseType="lpstr">
      <vt:lpstr>Agency FB</vt:lpstr>
      <vt:lpstr>Algerian</vt:lpstr>
      <vt:lpstr>Arial</vt:lpstr>
      <vt:lpstr>Arnprior</vt:lpstr>
      <vt:lpstr>Berylium</vt:lpstr>
      <vt:lpstr>Burnstown Dam</vt:lpstr>
      <vt:lpstr>Calibri</vt:lpstr>
      <vt:lpstr>CloisterOpenFace BT</vt:lpstr>
      <vt:lpstr>Cooper Black</vt:lpstr>
      <vt:lpstr>Garamond</vt:lpstr>
      <vt:lpstr>Palace Script MT</vt:lpstr>
      <vt:lpstr>Pristina</vt:lpstr>
      <vt:lpstr>Ravie</vt:lpstr>
      <vt:lpstr>Tahoma</vt:lpstr>
      <vt:lpstr>Times New Roman</vt:lpstr>
      <vt:lpstr>Tunga</vt:lpstr>
      <vt:lpstr>Wingdings</vt:lpstr>
      <vt:lpstr>BlackTie</vt:lpstr>
      <vt:lpstr>PowerPoint Presentation</vt:lpstr>
      <vt:lpstr>Principles of Design-Part 1</vt:lpstr>
      <vt:lpstr>PowerPoint Presentation</vt:lpstr>
      <vt:lpstr>PowerPoint Presentation</vt:lpstr>
      <vt:lpstr>PowerPoint Presentation</vt:lpstr>
      <vt:lpstr>PowerPoint Presentation</vt:lpstr>
      <vt:lpstr>Pattern</vt:lpstr>
      <vt:lpstr>PowerPoint Presentation</vt:lpstr>
      <vt:lpstr>PowerPoint Presentation</vt:lpstr>
      <vt:lpstr>Rhythm</vt:lpstr>
      <vt:lpstr>PowerPoint Presentation</vt:lpstr>
      <vt:lpstr>5 types of Pattern and Rhythm</vt:lpstr>
      <vt:lpstr>Random Pattern</vt:lpstr>
      <vt:lpstr>Regular Pattern &amp; RHYTHM</vt:lpstr>
      <vt:lpstr>Alternating Pattern</vt:lpstr>
      <vt:lpstr>Flowing Rhythm</vt:lpstr>
      <vt:lpstr>Progressive Pattern &amp; Rhythm</vt:lpstr>
      <vt:lpstr>PowerPoint Presentation</vt:lpstr>
      <vt:lpstr>PowerPoint Presentation</vt:lpstr>
      <vt:lpstr>PowerPoint Presentation</vt:lpstr>
      <vt:lpstr>PowerPoint Presentation</vt:lpstr>
      <vt:lpstr>1.)THE ___________OF DESIGN       ARE GUIDELINES TO HELP      ARTISTS CREATE ARTWORKS.</vt:lpstr>
      <vt:lpstr>2.) LIST 3 PRINCIPLES OF DESIGN        THAT WERE in the lesson.</vt:lpstr>
      <vt:lpstr>3.) NAME ONE MOTIF       IN THIS ARTWORK.</vt:lpstr>
      <vt:lpstr>4.)THESE SQUARES AND RECTANGLES        HAVE WHAT KIND OF PATTERN?         (hint:5 types to choose from)</vt:lpstr>
      <vt:lpstr>5.)WHAT TYPE OF RHYTHM       is IN THIS PAINTING?</vt:lpstr>
      <vt:lpstr>6.)WHAT KIND OF RHYTHM       IS SHOWN HERE?</vt:lpstr>
      <vt:lpstr>7.)WHAT PATTERN ARE THE       MOTIFS ARRANGED IN? </vt:lpstr>
      <vt:lpstr>8.)WHAT TYPE OF PATTERN IS     STEWIE’S HEAD ARRANGED IN?</vt:lpstr>
      <vt:lpstr>PowerPoint Presentation</vt:lpstr>
    </vt:vector>
  </TitlesOfParts>
  <Company>California State University, Bakersfield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Design</dc:title>
  <dc:creator>ProfileTemplate</dc:creator>
  <cp:lastModifiedBy>Jason Thomas</cp:lastModifiedBy>
  <cp:revision>91</cp:revision>
  <dcterms:created xsi:type="dcterms:W3CDTF">2010-03-02T18:08:28Z</dcterms:created>
  <dcterms:modified xsi:type="dcterms:W3CDTF">2018-03-25T18:20:46Z</dcterms:modified>
</cp:coreProperties>
</file>