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99"/>
    <a:srgbClr val="0D6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0S5vZKR--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3175">
                  <a:solidFill>
                    <a:srgbClr val="000000">
                      <a:alpha val="65000"/>
                    </a:srgbClr>
                  </a:solidFill>
                </a:ln>
                <a:solidFill>
                  <a:srgbClr val="009999"/>
                </a:solidFill>
              </a:rPr>
              <a:t>Elements of Art:</a:t>
            </a:r>
            <a:br>
              <a:rPr lang="en-US" dirty="0" smtClean="0">
                <a:ln w="3175">
                  <a:solidFill>
                    <a:srgbClr val="000000">
                      <a:alpha val="65000"/>
                    </a:srgbClr>
                  </a:solidFill>
                </a:ln>
                <a:solidFill>
                  <a:srgbClr val="009999"/>
                </a:solidFill>
              </a:rPr>
            </a:br>
            <a:r>
              <a:rPr lang="en-US" dirty="0" smtClean="0">
                <a:ln w="3175">
                  <a:solidFill>
                    <a:srgbClr val="000000">
                      <a:alpha val="65000"/>
                    </a:srgbClr>
                  </a:solidFill>
                </a:ln>
                <a:solidFill>
                  <a:srgbClr val="009999"/>
                </a:solidFill>
              </a:rPr>
              <a:t>Space </a:t>
            </a:r>
            <a:r>
              <a:rPr lang="en-US" sz="2800" dirty="0" smtClean="0">
                <a:ln w="3175">
                  <a:solidFill>
                    <a:srgbClr val="000000">
                      <a:alpha val="65000"/>
                    </a:srgbClr>
                  </a:solidFill>
                </a:ln>
                <a:solidFill>
                  <a:srgbClr val="009999"/>
                </a:solidFill>
              </a:rPr>
              <a:t>(Part 1)</a:t>
            </a:r>
            <a:endParaRPr lang="en-US" sz="2800" dirty="0">
              <a:ln w="3175">
                <a:solidFill>
                  <a:srgbClr val="000000">
                    <a:alpha val="65000"/>
                  </a:srgbClr>
                </a:solidFill>
              </a:ln>
              <a:solidFill>
                <a:srgbClr val="0099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Warm-up: Quote</a:t>
            </a:r>
          </a:p>
          <a:p>
            <a:r>
              <a:rPr lang="en-US" dirty="0"/>
              <a:t>“Without negative space how would we appreciate the positive in our art and in our lives?”  ~</a:t>
            </a:r>
            <a:r>
              <a:rPr lang="en-US" dirty="0" err="1"/>
              <a:t>Dyan</a:t>
            </a:r>
            <a:r>
              <a:rPr lang="en-US" dirty="0"/>
              <a:t> Law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784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9999"/>
                </a:solidFill>
              </a:rPr>
              <a:t>Objective</a:t>
            </a:r>
            <a:r>
              <a:rPr lang="en-US" b="1" dirty="0" smtClean="0">
                <a:solidFill>
                  <a:srgbClr val="009999"/>
                </a:solidFill>
              </a:rPr>
              <a:t>: to </a:t>
            </a:r>
            <a:r>
              <a:rPr lang="en-US" b="1" dirty="0">
                <a:solidFill>
                  <a:srgbClr val="009999"/>
                </a:solidFill>
              </a:rPr>
              <a:t>identify, examine and illustrate concepts of space</a:t>
            </a:r>
            <a:r>
              <a:rPr lang="en-US" dirty="0">
                <a:solidFill>
                  <a:srgbClr val="0099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875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and Value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362200"/>
            <a:ext cx="7696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733800"/>
            <a:ext cx="769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86300" y="3697432"/>
            <a:ext cx="419100" cy="41736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3810000"/>
            <a:ext cx="571500" cy="5264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24450" y="3962400"/>
            <a:ext cx="66675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0200" y="4111336"/>
            <a:ext cx="685800" cy="6892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53100" y="4334740"/>
            <a:ext cx="952500" cy="9230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48400" y="4495800"/>
            <a:ext cx="12954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0" y="4798002"/>
            <a:ext cx="1485900" cy="134042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8100" y="3677516"/>
            <a:ext cx="419100" cy="41736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43300" y="3810000"/>
            <a:ext cx="571500" cy="52647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19450" y="3962400"/>
            <a:ext cx="666750" cy="609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4128654"/>
            <a:ext cx="685800" cy="6892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47900" y="4336472"/>
            <a:ext cx="952500" cy="92306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24000" y="4572000"/>
            <a:ext cx="1295400" cy="1219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38200" y="4817918"/>
            <a:ext cx="1485900" cy="134042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3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0" y="2240280"/>
            <a:ext cx="4117850" cy="3877056"/>
          </a:xfrm>
        </p:spPr>
        <p:txBody>
          <a:bodyPr>
            <a:normAutofit/>
          </a:bodyPr>
          <a:lstStyle/>
          <a:p>
            <a:r>
              <a:rPr lang="en-US" sz="2800" dirty="0"/>
              <a:t>Linear perspective is a drawing method that uses lines to create the illusion of space on a flat surface.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362200"/>
            <a:ext cx="40386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3733800"/>
            <a:ext cx="403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3733800"/>
            <a:ext cx="30480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85800" y="3733800"/>
            <a:ext cx="838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05200" y="4191000"/>
            <a:ext cx="533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23309" y="4100945"/>
            <a:ext cx="595746" cy="914400"/>
          </a:xfrm>
          <a:custGeom>
            <a:avLst/>
            <a:gdLst>
              <a:gd name="connsiteX0" fmla="*/ 0 w 595746"/>
              <a:gd name="connsiteY0" fmla="*/ 484910 h 914400"/>
              <a:gd name="connsiteX1" fmla="*/ 595746 w 595746"/>
              <a:gd name="connsiteY1" fmla="*/ 914400 h 914400"/>
              <a:gd name="connsiteX2" fmla="*/ 595746 w 595746"/>
              <a:gd name="connsiteY2" fmla="*/ 110837 h 914400"/>
              <a:gd name="connsiteX3" fmla="*/ 0 w 595746"/>
              <a:gd name="connsiteY3" fmla="*/ 0 h 914400"/>
              <a:gd name="connsiteX4" fmla="*/ 0 w 595746"/>
              <a:gd name="connsiteY4" fmla="*/ 48491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746" h="914400">
                <a:moveTo>
                  <a:pt x="0" y="484910"/>
                </a:moveTo>
                <a:lnTo>
                  <a:pt x="595746" y="914400"/>
                </a:lnTo>
                <a:lnTo>
                  <a:pt x="595746" y="110837"/>
                </a:lnTo>
                <a:lnTo>
                  <a:pt x="0" y="0"/>
                </a:lnTo>
                <a:lnTo>
                  <a:pt x="0" y="48491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37164" y="4087091"/>
            <a:ext cx="1108363" cy="110836"/>
          </a:xfrm>
          <a:custGeom>
            <a:avLst/>
            <a:gdLst>
              <a:gd name="connsiteX0" fmla="*/ 0 w 1108363"/>
              <a:gd name="connsiteY0" fmla="*/ 0 h 110836"/>
              <a:gd name="connsiteX1" fmla="*/ 457200 w 1108363"/>
              <a:gd name="connsiteY1" fmla="*/ 13854 h 110836"/>
              <a:gd name="connsiteX2" fmla="*/ 1108363 w 1108363"/>
              <a:gd name="connsiteY2" fmla="*/ 110836 h 110836"/>
              <a:gd name="connsiteX3" fmla="*/ 595745 w 1108363"/>
              <a:gd name="connsiteY3" fmla="*/ 110836 h 110836"/>
              <a:gd name="connsiteX4" fmla="*/ 0 w 1108363"/>
              <a:gd name="connsiteY4" fmla="*/ 0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8363" h="110836">
                <a:moveTo>
                  <a:pt x="0" y="0"/>
                </a:moveTo>
                <a:lnTo>
                  <a:pt x="457200" y="13854"/>
                </a:lnTo>
                <a:lnTo>
                  <a:pt x="1108363" y="110836"/>
                </a:lnTo>
                <a:lnTo>
                  <a:pt x="595745" y="1108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4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133601"/>
            <a:ext cx="8610600" cy="4495800"/>
          </a:xfrm>
        </p:spPr>
        <p:txBody>
          <a:bodyPr>
            <a:noAutofit/>
          </a:bodyPr>
          <a:lstStyle/>
          <a:p>
            <a:r>
              <a:rPr lang="en-US" dirty="0"/>
              <a:t>1.) Name 3 of the 6 kinds of space?</a:t>
            </a:r>
          </a:p>
          <a:p>
            <a:r>
              <a:rPr lang="en-US" dirty="0"/>
              <a:t>2.) In the image below what part is the </a:t>
            </a:r>
            <a:r>
              <a:rPr lang="en-US" dirty="0" smtClean="0"/>
              <a:t>positive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space and which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is the negative </a:t>
            </a:r>
            <a:r>
              <a:rPr lang="en-US" dirty="0" smtClean="0"/>
              <a:t>space?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.) What are the 3 parts of  </a:t>
            </a:r>
            <a:r>
              <a:rPr lang="en-US" dirty="0" smtClean="0"/>
              <a:t>a </a:t>
            </a:r>
            <a:r>
              <a:rPr lang="en-US" dirty="0"/>
              <a:t>2-D artwork?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(</a:t>
            </a:r>
            <a:r>
              <a:rPr lang="en-US" dirty="0"/>
              <a:t>Hint: It </a:t>
            </a:r>
            <a:r>
              <a:rPr lang="en-US" dirty="0" smtClean="0"/>
              <a:t>is </a:t>
            </a:r>
            <a:r>
              <a:rPr lang="en-US" dirty="0"/>
              <a:t>usually found in a </a:t>
            </a:r>
            <a:r>
              <a:rPr lang="en-US" dirty="0" smtClean="0"/>
              <a:t>landscape </a:t>
            </a:r>
            <a:r>
              <a:rPr lang="en-US" dirty="0"/>
              <a:t>artwork</a:t>
            </a:r>
            <a:r>
              <a:rPr lang="en-US" dirty="0" smtClean="0"/>
              <a:t>.)</a:t>
            </a:r>
            <a:endParaRPr lang="en-US" dirty="0"/>
          </a:p>
          <a:p>
            <a:r>
              <a:rPr lang="en-US" dirty="0"/>
              <a:t>4.) In what ways did we identify and examine space?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353728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18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Space is the area around, above, and within an object.</a:t>
            </a:r>
          </a:p>
          <a:p>
            <a:endParaRPr lang="en-US" dirty="0"/>
          </a:p>
          <a:p>
            <a:r>
              <a:rPr lang="en-US" dirty="0"/>
              <a:t>Space refers to the emptiness or area between, around, above, below, or within objects.</a:t>
            </a:r>
          </a:p>
          <a:p>
            <a:endParaRPr lang="en-US" dirty="0"/>
          </a:p>
          <a:p>
            <a:r>
              <a:rPr lang="en-US" dirty="0"/>
              <a:t>Positive Space- the actual shapes or forms that exist.</a:t>
            </a:r>
          </a:p>
          <a:p>
            <a:endParaRPr lang="en-US" dirty="0"/>
          </a:p>
          <a:p>
            <a:r>
              <a:rPr lang="en-US" dirty="0"/>
              <a:t>Negative Space- the empty areas between the shapes or forms.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of Space</a:t>
            </a:r>
          </a:p>
        </p:txBody>
      </p:sp>
    </p:spTree>
    <p:extLst>
      <p:ext uri="{BB962C8B-B14F-4D97-AF65-F5344CB8AC3E}">
        <p14:creationId xmlns:p14="http://schemas.microsoft.com/office/powerpoint/2010/main" val="251611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69710" cy="1054250"/>
          </a:xfrm>
        </p:spPr>
        <p:txBody>
          <a:bodyPr/>
          <a:lstStyle/>
          <a:p>
            <a:r>
              <a:rPr lang="en-US" dirty="0"/>
              <a:t>How many kinds of space are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40280"/>
            <a:ext cx="8686800" cy="960120"/>
          </a:xfrm>
        </p:spPr>
        <p:txBody>
          <a:bodyPr>
            <a:noAutofit/>
          </a:bodyPr>
          <a:lstStyle/>
          <a:p>
            <a:r>
              <a:rPr lang="en-US" sz="3200" dirty="0"/>
              <a:t>There are six ways an artist can create the illusion of space on a 2-Dimensional surface.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971800" y="3276600"/>
            <a:ext cx="5029200" cy="3200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Overlapping </a:t>
            </a:r>
            <a:endParaRPr lang="en-US" sz="2800" dirty="0"/>
          </a:p>
          <a:p>
            <a:r>
              <a:rPr lang="en-US" sz="2800" dirty="0" smtClean="0"/>
              <a:t>Placement </a:t>
            </a:r>
            <a:r>
              <a:rPr lang="en-US" sz="2800" dirty="0"/>
              <a:t>on the paper</a:t>
            </a:r>
          </a:p>
          <a:p>
            <a:r>
              <a:rPr lang="en-US" sz="2800" dirty="0" smtClean="0"/>
              <a:t>Size</a:t>
            </a:r>
            <a:endParaRPr lang="en-US" sz="2800" dirty="0"/>
          </a:p>
          <a:p>
            <a:r>
              <a:rPr lang="en-US" sz="2800" dirty="0" smtClean="0"/>
              <a:t>Detail</a:t>
            </a:r>
            <a:endParaRPr lang="en-US" sz="2800" dirty="0"/>
          </a:p>
          <a:p>
            <a:r>
              <a:rPr lang="en-US" sz="2800" dirty="0" smtClean="0"/>
              <a:t>Color </a:t>
            </a:r>
            <a:r>
              <a:rPr lang="en-US" sz="2800" dirty="0"/>
              <a:t>and Value</a:t>
            </a:r>
          </a:p>
          <a:p>
            <a:r>
              <a:rPr lang="en-US" sz="2800" dirty="0" smtClean="0"/>
              <a:t>Perspective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93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Overlapping occurs when objects that are closer to the viewer prevent the view of objects that are behind them.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362200"/>
            <a:ext cx="40386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3733800"/>
            <a:ext cx="403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80409" y="3380509"/>
            <a:ext cx="1295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3380509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2600" y="3380509"/>
            <a:ext cx="1295400" cy="1219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5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on the </a:t>
            </a:r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0" y="2240280"/>
            <a:ext cx="4117849" cy="3877056"/>
          </a:xfrm>
        </p:spPr>
        <p:txBody>
          <a:bodyPr>
            <a:normAutofit/>
          </a:bodyPr>
          <a:lstStyle/>
          <a:p>
            <a:r>
              <a:rPr lang="en-US" sz="2800" dirty="0"/>
              <a:t>Objects placed higher within the picture plane will appear further away.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362200"/>
            <a:ext cx="40386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3733800"/>
            <a:ext cx="403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905000" y="3581400"/>
            <a:ext cx="1295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2000" y="28194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4343400"/>
            <a:ext cx="1295400" cy="1219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8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Objects that are smaller will appear further away from the viewer.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362200"/>
            <a:ext cx="40386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3733800"/>
            <a:ext cx="403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33600" y="4035136"/>
            <a:ext cx="685800" cy="6892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409700" y="4038600"/>
            <a:ext cx="419100" cy="417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93027" y="3990109"/>
            <a:ext cx="1295400" cy="1219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1"/>
            <a:ext cx="7391400" cy="167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They </a:t>
            </a:r>
            <a:r>
              <a:rPr lang="en-US" sz="2800" dirty="0"/>
              <a:t>are the beginnings of a 2-D drawing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that </a:t>
            </a:r>
            <a:r>
              <a:rPr lang="en-US" sz="2800" dirty="0"/>
              <a:t>include a Foreground, </a:t>
            </a:r>
            <a:r>
              <a:rPr lang="en-US" sz="2800" dirty="0" err="1"/>
              <a:t>Middleground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and </a:t>
            </a:r>
            <a:r>
              <a:rPr lang="en-US" sz="2800" dirty="0"/>
              <a:t>Background</a:t>
            </a:r>
            <a:r>
              <a:rPr lang="en-US" sz="2800" dirty="0" smtClean="0"/>
              <a:t>. </a:t>
            </a:r>
            <a:r>
              <a:rPr lang="en-US" sz="1800" dirty="0" smtClean="0"/>
              <a:t>(see video link below)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98310" cy="1054250"/>
          </a:xfrm>
        </p:spPr>
        <p:txBody>
          <a:bodyPr/>
          <a:lstStyle/>
          <a:p>
            <a:r>
              <a:rPr lang="en-US" sz="3600" dirty="0"/>
              <a:t>What do overlapping, size and placement on paper have in common?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7868" y="4419600"/>
            <a:ext cx="3522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https://youtu.be/V0S5vZKR--Y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Objects that are further away should have less detail than objects that are closer to the viewer.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362200"/>
            <a:ext cx="40386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3733800"/>
            <a:ext cx="403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Robin\AppData\Local\Microsoft\Windows\INetCache\IE\5KN63YI9\raemi-Stop-sig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162" y="3352800"/>
            <a:ext cx="93640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Robin\AppData\Local\Microsoft\Windows\INetCache\IE\5KN63YI9\raemi-Stop-sig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638456" cy="15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990600" y="3733800"/>
            <a:ext cx="33528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2"/>
          </p:cNvCxnSpPr>
          <p:nvPr/>
        </p:nvCxnSpPr>
        <p:spPr>
          <a:xfrm>
            <a:off x="990600" y="3733800"/>
            <a:ext cx="15621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Robin\AppData\Local\Microsoft\Windows\INetCache\IE\5KN63YI9\raemi-Stop-sig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93" y="3666259"/>
            <a:ext cx="383807" cy="90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Robin\AppData\Local\Microsoft\Windows\INetCache\IE\5KN63YI9\raemi-Stop-sign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596" y="3733800"/>
            <a:ext cx="227862" cy="53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Robin\AppData\Local\Microsoft\Windows\INetCache\IE\5KN63YI9\raemi-Stop-sign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113931" cy="26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72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and 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04800" y="2240280"/>
            <a:ext cx="8610600" cy="2788920"/>
          </a:xfrm>
        </p:spPr>
        <p:txBody>
          <a:bodyPr>
            <a:noAutofit/>
          </a:bodyPr>
          <a:lstStyle/>
          <a:p>
            <a:r>
              <a:rPr lang="en-US" sz="2800" dirty="0" smtClean="0"/>
              <a:t>Objects </a:t>
            </a:r>
            <a:r>
              <a:rPr lang="en-US" sz="2800" dirty="0"/>
              <a:t>that are further </a:t>
            </a:r>
            <a:r>
              <a:rPr lang="en-US" sz="2800" dirty="0" smtClean="0"/>
              <a:t>away </a:t>
            </a:r>
            <a:r>
              <a:rPr lang="en-US" sz="2800" dirty="0"/>
              <a:t>are lighter in value, while objects that are closer are typically darker in value</a:t>
            </a:r>
            <a:r>
              <a:rPr lang="en-US" sz="2800" dirty="0" smtClean="0"/>
              <a:t>. </a:t>
            </a:r>
            <a:r>
              <a:rPr lang="en-US" sz="2800" dirty="0"/>
              <a:t>Objects that are further away are cooler in color temperature, while objects that are closer are warmer. </a:t>
            </a:r>
          </a:p>
        </p:txBody>
      </p:sp>
      <p:pic>
        <p:nvPicPr>
          <p:cNvPr id="2050" name="Picture 2" descr="Color and Valu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64"/>
          <a:stretch/>
        </p:blipFill>
        <p:spPr bwMode="auto">
          <a:xfrm>
            <a:off x="1129408" y="4572000"/>
            <a:ext cx="6871592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747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114</TotalTime>
  <Words>383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Elements of Art: Space (Part 1)</vt:lpstr>
      <vt:lpstr>Vocabulary of Space</vt:lpstr>
      <vt:lpstr>How many kinds of space are there?</vt:lpstr>
      <vt:lpstr>Overlapping</vt:lpstr>
      <vt:lpstr>Placement on the Paper</vt:lpstr>
      <vt:lpstr>Size</vt:lpstr>
      <vt:lpstr>What do overlapping, size and placement on paper have in common? </vt:lpstr>
      <vt:lpstr>Detail </vt:lpstr>
      <vt:lpstr>Color and Value</vt:lpstr>
      <vt:lpstr>Color and Value</vt:lpstr>
      <vt:lpstr>Perspective </vt:lpstr>
      <vt:lpstr>Review 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Art: Space (Part 1)</dc:title>
  <dc:creator>Robin</dc:creator>
  <cp:lastModifiedBy>Robin</cp:lastModifiedBy>
  <cp:revision>9</cp:revision>
  <dcterms:created xsi:type="dcterms:W3CDTF">2016-06-12T16:42:53Z</dcterms:created>
  <dcterms:modified xsi:type="dcterms:W3CDTF">2016-06-12T18:37:16Z</dcterms:modified>
</cp:coreProperties>
</file>